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8" r:id="rId5"/>
    <p:sldId id="262" r:id="rId6"/>
    <p:sldId id="261" r:id="rId7"/>
    <p:sldId id="260" r:id="rId8"/>
    <p:sldId id="267" r:id="rId9"/>
    <p:sldId id="269" r:id="rId10"/>
    <p:sldId id="270" r:id="rId11"/>
    <p:sldId id="271" r:id="rId12"/>
    <p:sldId id="272" r:id="rId13"/>
    <p:sldId id="273" r:id="rId14"/>
    <p:sldId id="274" r:id="rId15"/>
    <p:sldId id="275" r:id="rId16"/>
    <p:sldId id="276" r:id="rId17"/>
    <p:sldId id="277" r:id="rId18"/>
    <p:sldId id="278" r:id="rId19"/>
    <p:sldId id="27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a Crawford" initials="LC" lastIdx="5" clrIdx="0">
    <p:extLst>
      <p:ext uri="{19B8F6BF-5375-455C-9EA6-DF929625EA0E}">
        <p15:presenceInfo xmlns:p15="http://schemas.microsoft.com/office/powerpoint/2012/main" userId="S-1-5-21-1149302403-3944600604-1635044949-5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9T15:25:01.295" idx="5">
    <p:pos x="10" y="10"/>
    <p:text>Use RTSG/travel/conference allowances first, before applying for flexible funding.
RTSG/travel/conference must be 'earned' - you can't use more than the allowance for the current year plus any unused amounts carried forward from previous years.
Apply for flexible funding in plenty of time - it will take time to get board comments/approval and for payment to be processed.</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0173D3F-B760-4321-BE18-204940F91927}" type="datetimeFigureOut">
              <a:rPr lang="en-GB" smtClean="0"/>
              <a:t>29/09/2020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DD9B788-A33C-48D4-AB87-BB8ACA92962A}" type="slidenum">
              <a:rPr lang="en-GB" smtClean="0"/>
              <a:t>‹#›</a:t>
            </a:fld>
            <a:endParaRPr lang="en-GB"/>
          </a:p>
        </p:txBody>
      </p:sp>
    </p:spTree>
    <p:extLst>
      <p:ext uri="{BB962C8B-B14F-4D97-AF65-F5344CB8AC3E}">
        <p14:creationId xmlns:p14="http://schemas.microsoft.com/office/powerpoint/2010/main" val="244984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rc.ukri.org/skills-careers/studentship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rc.ukri.org/skills-careers/studentship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1</a:t>
            </a:fld>
            <a:endParaRPr lang="en-GB"/>
          </a:p>
        </p:txBody>
      </p:sp>
    </p:spTree>
    <p:extLst>
      <p:ext uri="{BB962C8B-B14F-4D97-AF65-F5344CB8AC3E}">
        <p14:creationId xmlns:p14="http://schemas.microsoft.com/office/powerpoint/2010/main" val="151979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DTP given funds to provide exceptional training opportunities: we’d encourage you to look up the MRC’s ‘statement of expectations’ and skills priorities (on the Skills &amp; Careers page: </a:t>
            </a:r>
            <a:r>
              <a:rPr lang="en-GB" sz="1100" dirty="0">
                <a:latin typeface="Arial" panose="020B0604020202020204" pitchFamily="34" charset="0"/>
                <a:cs typeface="Arial" panose="020B0604020202020204" pitchFamily="34" charset="0"/>
                <a:hlinkClick r:id="rId3"/>
              </a:rPr>
              <a:t>https://mrc.ukri.org/skills-careers/studentships/</a:t>
            </a:r>
            <a:r>
              <a:rPr lang="en-GB" sz="1100" dirty="0">
                <a:latin typeface="Arial" panose="020B0604020202020204" pitchFamily="34" charset="0"/>
                <a:cs typeface="Arial" panose="020B0604020202020204" pitchFamily="34" charset="0"/>
              </a:rPr>
              <a:t>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Basic summary of the two different types of awards.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RTSG = Research Training &amp; Support Grant</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Differences to highlight:</a:t>
            </a:r>
          </a:p>
          <a:p>
            <a:pPr marL="171450" indent="-171450">
              <a:buFontTx/>
              <a:buChar char="-"/>
            </a:pPr>
            <a:r>
              <a:rPr lang="en-GB" sz="1100" dirty="0">
                <a:latin typeface="Arial" panose="020B0604020202020204" pitchFamily="34" charset="0"/>
                <a:cs typeface="Arial" panose="020B0604020202020204" pitchFamily="34" charset="0"/>
              </a:rPr>
              <a:t>1+3 = funding for 1 </a:t>
            </a:r>
            <a:r>
              <a:rPr lang="en-GB" sz="1100" dirty="0" err="1">
                <a:latin typeface="Arial" panose="020B0604020202020204" pitchFamily="34" charset="0"/>
                <a:cs typeface="Arial" panose="020B0604020202020204" pitchFamily="34" charset="0"/>
              </a:rPr>
              <a:t>yr</a:t>
            </a:r>
            <a:r>
              <a:rPr lang="en-GB" sz="1100" dirty="0">
                <a:latin typeface="Arial" panose="020B0604020202020204" pitchFamily="34" charset="0"/>
                <a:cs typeface="Arial" panose="020B0604020202020204" pitchFamily="34" charset="0"/>
              </a:rPr>
              <a:t> FT MSc and then 3 years FT RD; RTSG and travel &amp; conference allowance are available for RD (MPhil/PhD) years only</a:t>
            </a:r>
          </a:p>
          <a:p>
            <a:pPr marL="171450" indent="-171450">
              <a:buFontTx/>
              <a:buChar char="-"/>
            </a:pPr>
            <a:r>
              <a:rPr lang="en-GB" sz="1100" dirty="0">
                <a:latin typeface="Arial" panose="020B0604020202020204" pitchFamily="34" charset="0"/>
                <a:cs typeface="Arial" panose="020B0604020202020204" pitchFamily="34" charset="0"/>
              </a:rPr>
              <a:t>3.5 = 3 ½ years RD funding</a:t>
            </a:r>
          </a:p>
          <a:p>
            <a:pPr marL="171450" indent="-171450">
              <a:buFontTx/>
              <a:buChar char="-"/>
            </a:pPr>
            <a:r>
              <a:rPr lang="en-GB" sz="1100" dirty="0">
                <a:latin typeface="Arial" panose="020B0604020202020204" pitchFamily="34" charset="0"/>
                <a:cs typeface="Arial" panose="020B0604020202020204" pitchFamily="34" charset="0"/>
              </a:rPr>
              <a:t>Internship/placement is compulsory for 3.5 years (must be during </a:t>
            </a:r>
            <a:r>
              <a:rPr lang="en-GB" sz="1100" dirty="0" err="1">
                <a:latin typeface="Arial" panose="020B0604020202020204" pitchFamily="34" charset="0"/>
                <a:cs typeface="Arial" panose="020B0604020202020204" pitchFamily="34" charset="0"/>
              </a:rPr>
              <a:t>reg</a:t>
            </a:r>
            <a:r>
              <a:rPr lang="en-GB" sz="1100" dirty="0">
                <a:latin typeface="Arial" panose="020B0604020202020204" pitchFamily="34" charset="0"/>
                <a:cs typeface="Arial" panose="020B0604020202020204" pitchFamily="34" charset="0"/>
              </a:rPr>
              <a:t> time)</a:t>
            </a:r>
          </a:p>
          <a:p>
            <a:pPr marL="171450" indent="-171450">
              <a:buFontTx/>
              <a:buChar char="-"/>
            </a:pPr>
            <a:r>
              <a:rPr lang="en-GB" sz="1100" dirty="0">
                <a:latin typeface="Arial" panose="020B0604020202020204" pitchFamily="34" charset="0"/>
                <a:cs typeface="Arial" panose="020B0604020202020204" pitchFamily="34" charset="0"/>
              </a:rPr>
              <a:t>Internship/placement is not required for 1+3 but can be done (must take </a:t>
            </a:r>
            <a:r>
              <a:rPr lang="en-GB" sz="1100" dirty="0" err="1">
                <a:latin typeface="Arial" panose="020B0604020202020204" pitchFamily="34" charset="0"/>
                <a:cs typeface="Arial" panose="020B0604020202020204" pitchFamily="34" charset="0"/>
              </a:rPr>
              <a:t>IoS</a:t>
            </a:r>
            <a:r>
              <a:rPr lang="en-GB" sz="1100" dirty="0">
                <a:latin typeface="Arial" panose="020B0604020202020204" pitchFamily="34" charset="0"/>
                <a:cs typeface="Arial" panose="020B0604020202020204" pitchFamily="34" charset="0"/>
              </a:rPr>
              <a:t> for this).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Some students will have a slightly different award by having an </a:t>
            </a:r>
            <a:r>
              <a:rPr lang="en-GB" sz="1100" dirty="0" err="1">
                <a:latin typeface="Arial" panose="020B0604020202020204" pitchFamily="34" charset="0"/>
                <a:cs typeface="Arial" panose="020B0604020202020204" pitchFamily="34" charset="0"/>
              </a:rPr>
              <a:t>iCASE</a:t>
            </a:r>
            <a:r>
              <a:rPr lang="en-GB" sz="1100" dirty="0">
                <a:latin typeface="Arial" panose="020B0604020202020204" pitchFamily="34" charset="0"/>
                <a:cs typeface="Arial" panose="020B0604020202020204" pitchFamily="34" charset="0"/>
              </a:rPr>
              <a:t> studentship. These studentships will basically be one of the 2 noted here, but will include any additional funds provided by the industrial partner (stipend or RTSG or both, in cash or in kind).</a:t>
            </a:r>
          </a:p>
        </p:txBody>
      </p:sp>
      <p:sp>
        <p:nvSpPr>
          <p:cNvPr id="4" name="Slide Number Placeholder 3"/>
          <p:cNvSpPr>
            <a:spLocks noGrp="1"/>
          </p:cNvSpPr>
          <p:nvPr>
            <p:ph type="sldNum" sz="quarter" idx="10"/>
          </p:nvPr>
        </p:nvSpPr>
        <p:spPr/>
        <p:txBody>
          <a:bodyPr/>
          <a:lstStyle/>
          <a:p>
            <a:fld id="{8DD9B788-A33C-48D4-AB87-BB8ACA92962A}" type="slidenum">
              <a:rPr lang="en-GB" smtClean="0"/>
              <a:t>10</a:t>
            </a:fld>
            <a:endParaRPr lang="en-GB"/>
          </a:p>
        </p:txBody>
      </p:sp>
    </p:spTree>
    <p:extLst>
      <p:ext uri="{BB962C8B-B14F-4D97-AF65-F5344CB8AC3E}">
        <p14:creationId xmlns:p14="http://schemas.microsoft.com/office/powerpoint/2010/main" val="243694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1146175"/>
            <a:ext cx="6465888" cy="3638550"/>
          </a:xfrm>
        </p:spPr>
      </p:sp>
      <p:sp>
        <p:nvSpPr>
          <p:cNvPr id="3" name="Notes Placeholder 2"/>
          <p:cNvSpPr>
            <a:spLocks noGrp="1"/>
          </p:cNvSpPr>
          <p:nvPr>
            <p:ph type="body" idx="1"/>
          </p:nvPr>
        </p:nvSpPr>
        <p:spPr/>
        <p:txBody>
          <a:bodyPr/>
          <a:lstStyle/>
          <a:p>
            <a:r>
              <a:rPr lang="en-GB" sz="950" b="1" dirty="0">
                <a:solidFill>
                  <a:srgbClr val="000000"/>
                </a:solidFill>
                <a:latin typeface="Arial" panose="020B0604020202020204" pitchFamily="34" charset="0"/>
                <a:cs typeface="Arial" panose="020B0604020202020204" pitchFamily="34" charset="0"/>
              </a:rPr>
              <a:t>Essential or optional?</a:t>
            </a:r>
            <a:r>
              <a:rPr lang="en-GB" sz="950" dirty="0">
                <a:solidFill>
                  <a:srgbClr val="000000"/>
                </a:solidFill>
                <a:latin typeface="Arial" panose="020B0604020202020204" pitchFamily="34" charset="0"/>
                <a:cs typeface="Arial" panose="020B0604020202020204" pitchFamily="34" charset="0"/>
              </a:rPr>
              <a:t> Depends on your award: essential for 3.5 year awards (within period of registration, as per MRC rules); optional for 1+3 (taken as </a:t>
            </a:r>
            <a:r>
              <a:rPr lang="en-GB" sz="950" dirty="0" err="1">
                <a:solidFill>
                  <a:srgbClr val="000000"/>
                </a:solidFill>
                <a:latin typeface="Arial" panose="020B0604020202020204" pitchFamily="34" charset="0"/>
                <a:cs typeface="Arial" panose="020B0604020202020204" pitchFamily="34" charset="0"/>
              </a:rPr>
              <a:t>IoS</a:t>
            </a:r>
            <a:r>
              <a:rPr lang="en-GB" sz="950" dirty="0">
                <a:solidFill>
                  <a:srgbClr val="000000"/>
                </a:solidFill>
                <a:latin typeface="Arial" panose="020B0604020202020204" pitchFamily="34" charset="0"/>
                <a:cs typeface="Arial" panose="020B0604020202020204" pitchFamily="34" charset="0"/>
              </a:rPr>
              <a:t>).</a:t>
            </a:r>
          </a:p>
          <a:p>
            <a:r>
              <a:rPr lang="en-GB" sz="950" b="1" dirty="0">
                <a:solidFill>
                  <a:srgbClr val="000000"/>
                </a:solidFill>
                <a:latin typeface="Arial" panose="020B0604020202020204" pitchFamily="34" charset="0"/>
                <a:cs typeface="Arial" panose="020B0604020202020204" pitchFamily="34" charset="0"/>
              </a:rPr>
              <a:t>Duration? </a:t>
            </a:r>
            <a:r>
              <a:rPr lang="en-GB" sz="950" dirty="0">
                <a:solidFill>
                  <a:srgbClr val="000000"/>
                </a:solidFill>
                <a:latin typeface="Arial" panose="020B0604020202020204" pitchFamily="34" charset="0"/>
                <a:cs typeface="Arial" panose="020B0604020202020204" pitchFamily="34" charset="0"/>
              </a:rPr>
              <a:t>3 months</a:t>
            </a:r>
          </a:p>
          <a:p>
            <a:r>
              <a:rPr lang="en-GB" sz="950" b="1" dirty="0">
                <a:solidFill>
                  <a:srgbClr val="000000"/>
                </a:solidFill>
                <a:latin typeface="Arial" panose="020B0604020202020204" pitchFamily="34" charset="0"/>
                <a:cs typeface="Arial" panose="020B0604020202020204" pitchFamily="34" charset="0"/>
              </a:rPr>
              <a:t>Where/What? </a:t>
            </a:r>
            <a:r>
              <a:rPr lang="en-GB" sz="950" dirty="0">
                <a:solidFill>
                  <a:srgbClr val="000000"/>
                </a:solidFill>
                <a:latin typeface="Arial" panose="020B0604020202020204" pitchFamily="34" charset="0"/>
                <a:cs typeface="Arial" panose="020B0604020202020204" pitchFamily="34" charset="0"/>
              </a:rPr>
              <a:t>The  placement in an area completely unrelated to your PhD study was a key element of our DTP bid. Its purpose is to provide students with e</a:t>
            </a:r>
            <a:r>
              <a:rPr lang="en-GB" sz="950" dirty="0">
                <a:latin typeface="Arial" panose="020B0604020202020204" pitchFamily="34" charset="0"/>
                <a:cs typeface="Arial" panose="020B0604020202020204" pitchFamily="34" charset="0"/>
              </a:rPr>
              <a:t>xperience of the wider research environment, demonstrate how research feeds into the development of products or policy, expand the student’s network of contacts, facilitate their career development, and give access to expertise beyond their immediate research group. </a:t>
            </a:r>
          </a:p>
          <a:p>
            <a:r>
              <a:rPr lang="en-GB" sz="950" dirty="0">
                <a:solidFill>
                  <a:srgbClr val="000000"/>
                </a:solidFill>
                <a:latin typeface="Arial" panose="020B0604020202020204" pitchFamily="34" charset="0"/>
                <a:cs typeface="Arial" panose="020B0604020202020204" pitchFamily="34" charset="0"/>
              </a:rPr>
              <a:t>Not at LSHTM or SGUL.</a:t>
            </a:r>
          </a:p>
          <a:p>
            <a:r>
              <a:rPr lang="en-GB" sz="950" dirty="0">
                <a:solidFill>
                  <a:srgbClr val="000000"/>
                </a:solidFill>
                <a:latin typeface="Arial" panose="020B0604020202020204" pitchFamily="34" charset="0"/>
                <a:cs typeface="Arial" panose="020B0604020202020204" pitchFamily="34" charset="0"/>
              </a:rPr>
              <a:t>Discuss areas of interest/ideas with your supervisors, other academics who may have links to your host, and your MRC LID mentor. Check whether they have any contacts and other ideas. Ask the MRC LID Board via the admin email address.</a:t>
            </a:r>
          </a:p>
          <a:p>
            <a:r>
              <a:rPr lang="en-GB" sz="950" b="1" dirty="0">
                <a:solidFill>
                  <a:srgbClr val="000000"/>
                </a:solidFill>
                <a:latin typeface="Arial" panose="020B0604020202020204" pitchFamily="34" charset="0"/>
                <a:cs typeface="Arial" panose="020B0604020202020204" pitchFamily="34" charset="0"/>
              </a:rPr>
              <a:t>When?</a:t>
            </a:r>
            <a:r>
              <a:rPr lang="en-GB" sz="950" dirty="0">
                <a:solidFill>
                  <a:srgbClr val="000000"/>
                </a:solidFill>
                <a:latin typeface="Arial" panose="020B0604020202020204" pitchFamily="34" charset="0"/>
                <a:cs typeface="Arial" panose="020B0604020202020204" pitchFamily="34" charset="0"/>
              </a:rPr>
              <a:t> After upgrading. Other that that to be taken at a time that is suitable for you and your supervisor, with minimal disruption to your research, (and that’s suitable for the host organisation).</a:t>
            </a:r>
          </a:p>
          <a:p>
            <a:r>
              <a:rPr lang="en-GB" sz="950" b="1" dirty="0">
                <a:solidFill>
                  <a:srgbClr val="000000"/>
                </a:solidFill>
                <a:latin typeface="Arial" panose="020B0604020202020204" pitchFamily="34" charset="0"/>
                <a:cs typeface="Arial" panose="020B0604020202020204" pitchFamily="34" charset="0"/>
              </a:rPr>
              <a:t>Who pays? And what? </a:t>
            </a:r>
            <a:r>
              <a:rPr lang="en-GB" sz="950" dirty="0">
                <a:solidFill>
                  <a:srgbClr val="000000"/>
                </a:solidFill>
                <a:latin typeface="Arial" panose="020B0604020202020204" pitchFamily="34" charset="0"/>
                <a:cs typeface="Arial" panose="020B0604020202020204" pitchFamily="34" charset="0"/>
              </a:rPr>
              <a:t>Non-lab students are expected to use their RTSG allowance to cover costs. In some instances, where this is insufficient discussions should be had with MRC LID admin in the first instance. For lab-based students MRC has provided the DTP with a flexible funding supplement to cover some extraordinary training costs. Costs of travel and accommodation can be covered. The DTP will not cover food or drink (unless for 1+3 </a:t>
            </a:r>
            <a:r>
              <a:rPr lang="en-GB" sz="950" dirty="0" err="1">
                <a:solidFill>
                  <a:srgbClr val="000000"/>
                </a:solidFill>
                <a:latin typeface="Arial" panose="020B0604020202020204" pitchFamily="34" charset="0"/>
                <a:cs typeface="Arial" panose="020B0604020202020204" pitchFamily="34" charset="0"/>
              </a:rPr>
              <a:t>IoS</a:t>
            </a:r>
            <a:r>
              <a:rPr lang="en-GB" sz="950" dirty="0">
                <a:solidFill>
                  <a:srgbClr val="000000"/>
                </a:solidFill>
                <a:latin typeface="Arial" panose="020B0604020202020204" pitchFamily="34" charset="0"/>
                <a:cs typeface="Arial" panose="020B0604020202020204" pitchFamily="34" charset="0"/>
              </a:rPr>
              <a:t> or duration over 3 months) – ordinarily this should come out of your stipend.</a:t>
            </a:r>
          </a:p>
          <a:p>
            <a:r>
              <a:rPr lang="en-GB" sz="950" b="1" dirty="0">
                <a:solidFill>
                  <a:srgbClr val="000000"/>
                </a:solidFill>
                <a:latin typeface="Arial" panose="020B0604020202020204" pitchFamily="34" charset="0"/>
                <a:cs typeface="Arial" panose="020B0604020202020204" pitchFamily="34" charset="0"/>
              </a:rPr>
              <a:t>Approval? </a:t>
            </a:r>
            <a:r>
              <a:rPr lang="en-GB" sz="950" dirty="0">
                <a:solidFill>
                  <a:srgbClr val="000000"/>
                </a:solidFill>
                <a:latin typeface="Arial" panose="020B0604020202020204" pitchFamily="34" charset="0"/>
                <a:cs typeface="Arial" panose="020B0604020202020204" pitchFamily="34" charset="0"/>
              </a:rPr>
              <a:t>Required before you complete planning and undertake the placement. Submit Placement Form to MRC LID Board via mrclid email in good time.</a:t>
            </a:r>
          </a:p>
          <a:p>
            <a:r>
              <a:rPr lang="en-GB" sz="950" b="1" dirty="0">
                <a:solidFill>
                  <a:srgbClr val="000000"/>
                </a:solidFill>
                <a:latin typeface="Arial" panose="020B0604020202020204" pitchFamily="34" charset="0"/>
                <a:cs typeface="Arial" panose="020B0604020202020204" pitchFamily="34" charset="0"/>
              </a:rPr>
              <a:t>Feedback?</a:t>
            </a:r>
            <a:r>
              <a:rPr lang="en-GB" sz="950" dirty="0">
                <a:solidFill>
                  <a:srgbClr val="000000"/>
                </a:solidFill>
                <a:latin typeface="Arial" panose="020B0604020202020204" pitchFamily="34" charset="0"/>
                <a:cs typeface="Arial" panose="020B0604020202020204" pitchFamily="34" charset="0"/>
              </a:rPr>
              <a:t> Return a completed form to the admin team on your return (for reporting/records </a:t>
            </a:r>
            <a:r>
              <a:rPr lang="en-GB" sz="950" dirty="0" err="1">
                <a:solidFill>
                  <a:srgbClr val="000000"/>
                </a:solidFill>
                <a:latin typeface="Arial" panose="020B0604020202020204" pitchFamily="34" charset="0"/>
                <a:cs typeface="Arial" panose="020B0604020202020204" pitchFamily="34" charset="0"/>
              </a:rPr>
              <a:t>etc</a:t>
            </a:r>
            <a:r>
              <a:rPr lang="en-GB" sz="950" dirty="0">
                <a:solidFill>
                  <a:srgbClr val="000000"/>
                </a:solidFill>
                <a:latin typeface="Arial" panose="020B0604020202020204" pitchFamily="34" charset="0"/>
                <a:cs typeface="Arial" panose="020B0604020202020204" pitchFamily="34" charset="0"/>
              </a:rPr>
              <a:t>).</a:t>
            </a:r>
          </a:p>
          <a:p>
            <a:r>
              <a:rPr lang="en-GB" sz="950" dirty="0">
                <a:solidFill>
                  <a:srgbClr val="000000"/>
                </a:solidFill>
                <a:latin typeface="Arial" panose="020B0604020202020204" pitchFamily="34" charset="0"/>
                <a:cs typeface="Arial" panose="020B0604020202020204" pitchFamily="34" charset="0"/>
              </a:rPr>
              <a:t>(Examples from current cohort?)</a:t>
            </a:r>
          </a:p>
          <a:p>
            <a:endParaRPr lang="en-GB" dirty="0"/>
          </a:p>
        </p:txBody>
      </p:sp>
      <p:sp>
        <p:nvSpPr>
          <p:cNvPr id="4" name="Slide Number Placeholder 3"/>
          <p:cNvSpPr>
            <a:spLocks noGrp="1"/>
          </p:cNvSpPr>
          <p:nvPr>
            <p:ph type="sldNum" sz="quarter" idx="10"/>
          </p:nvPr>
        </p:nvSpPr>
        <p:spPr/>
        <p:txBody>
          <a:bodyPr/>
          <a:lstStyle/>
          <a:p>
            <a:fld id="{8DD9B788-A33C-48D4-AB87-BB8ACA92962A}" type="slidenum">
              <a:rPr lang="en-GB" smtClean="0"/>
              <a:t>11</a:t>
            </a:fld>
            <a:endParaRPr lang="en-GB" dirty="0"/>
          </a:p>
        </p:txBody>
      </p:sp>
    </p:spTree>
    <p:extLst>
      <p:ext uri="{BB962C8B-B14F-4D97-AF65-F5344CB8AC3E}">
        <p14:creationId xmlns:p14="http://schemas.microsoft.com/office/powerpoint/2010/main" val="230392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latin typeface="Arial" panose="020B0604020202020204" pitchFamily="34" charset="0"/>
                <a:cs typeface="Arial" panose="020B0604020202020204" pitchFamily="34" charset="0"/>
              </a:rPr>
              <a:t>CONFERENCES</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Conference attendance likely to vary depending on student; area of study.</a:t>
            </a:r>
          </a:p>
          <a:p>
            <a:r>
              <a:rPr lang="en-GB" sz="1050" dirty="0">
                <a:latin typeface="Arial" panose="020B0604020202020204" pitchFamily="34" charset="0"/>
                <a:cs typeface="Arial" panose="020B0604020202020204" pitchFamily="34" charset="0"/>
              </a:rPr>
              <a:t>MRC LID anticipates 2 * UK or EU + 1 * overseas</a:t>
            </a:r>
          </a:p>
          <a:p>
            <a:r>
              <a:rPr lang="en-GB" sz="1050" dirty="0">
                <a:latin typeface="Arial" panose="020B0604020202020204" pitchFamily="34" charset="0"/>
                <a:cs typeface="Arial" panose="020B0604020202020204" pitchFamily="34" charset="0"/>
              </a:rPr>
              <a:t>Travel &amp; conference allowance should be used for travel/</a:t>
            </a:r>
            <a:r>
              <a:rPr lang="en-GB" sz="1050" dirty="0" err="1">
                <a:latin typeface="Arial" panose="020B0604020202020204" pitchFamily="34" charset="0"/>
                <a:cs typeface="Arial" panose="020B0604020202020204" pitchFamily="34" charset="0"/>
              </a:rPr>
              <a:t>accomm</a:t>
            </a:r>
            <a:r>
              <a:rPr lang="en-GB" sz="1050" dirty="0">
                <a:latin typeface="Arial" panose="020B0604020202020204" pitchFamily="34" charset="0"/>
                <a:cs typeface="Arial" panose="020B0604020202020204" pitchFamily="34" charset="0"/>
              </a:rPr>
              <a:t>. If more required can dip into RTSG if it’s available. Importance of budgeting!</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RTSG can be used for formal conference dinner but not other food &amp; drink.</a:t>
            </a:r>
          </a:p>
          <a:p>
            <a:r>
              <a:rPr lang="en-GB" sz="1050" dirty="0">
                <a:latin typeface="Arial" panose="020B0604020202020204" pitchFamily="34" charset="0"/>
                <a:cs typeface="Arial" panose="020B0604020202020204" pitchFamily="34" charset="0"/>
              </a:rPr>
              <a:t>Your primary institution may have other sources of funding for conference attendance, so check.</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TRAINING</a:t>
            </a:r>
          </a:p>
          <a:p>
            <a:r>
              <a:rPr lang="en-GB" sz="1050" dirty="0">
                <a:latin typeface="Arial" panose="020B0604020202020204" pitchFamily="34" charset="0"/>
                <a:cs typeface="Arial" panose="020B0604020202020204" pitchFamily="34" charset="0"/>
              </a:rPr>
              <a:t>Exceptional student-led training</a:t>
            </a:r>
          </a:p>
          <a:p>
            <a:r>
              <a:rPr lang="en-GB" sz="1050" dirty="0">
                <a:latin typeface="Arial" panose="020B0604020202020204" pitchFamily="34" charset="0"/>
                <a:cs typeface="Arial" panose="020B0604020202020204" pitchFamily="34" charset="0"/>
              </a:rPr>
              <a:t>- Cohort training (at least twice a year; please plan to attend as board expects 100% attendance unless on placement away)</a:t>
            </a:r>
          </a:p>
          <a:p>
            <a:pPr marL="171450" indent="-171450">
              <a:buFontTx/>
              <a:buChar char="-"/>
            </a:pPr>
            <a:r>
              <a:rPr lang="en-GB" sz="1050" dirty="0">
                <a:latin typeface="Arial" panose="020B0604020202020204" pitchFamily="34" charset="0"/>
                <a:cs typeface="Arial" panose="020B0604020202020204" pitchFamily="34" charset="0"/>
              </a:rPr>
              <a:t>Personal training </a:t>
            </a:r>
          </a:p>
          <a:p>
            <a:pPr marL="628650" lvl="1" indent="-171450">
              <a:buFontTx/>
              <a:buChar char="-"/>
            </a:pPr>
            <a:r>
              <a:rPr lang="en-GB" sz="1050" dirty="0">
                <a:latin typeface="Arial" panose="020B0604020202020204" pitchFamily="34" charset="0"/>
                <a:cs typeface="Arial" panose="020B0604020202020204" pitchFamily="34" charset="0"/>
              </a:rPr>
              <a:t>for your PhD; </a:t>
            </a:r>
          </a:p>
          <a:p>
            <a:pPr marL="628650" lvl="1" indent="-171450">
              <a:buFontTx/>
              <a:buChar char="-"/>
            </a:pPr>
            <a:r>
              <a:rPr lang="en-GB" sz="1050" dirty="0">
                <a:latin typeface="Arial" panose="020B0604020202020204" pitchFamily="34" charset="0"/>
                <a:cs typeface="Arial" panose="020B0604020202020204" pitchFamily="34" charset="0"/>
              </a:rPr>
              <a:t>gaining skills that wouldn’t necessarily be available through a non-MRC LID funded PhD; </a:t>
            </a:r>
          </a:p>
          <a:p>
            <a:pPr marL="628650" lvl="1" indent="-171450">
              <a:buFontTx/>
              <a:buChar char="-"/>
            </a:pPr>
            <a:r>
              <a:rPr lang="en-GB" sz="1050" dirty="0">
                <a:latin typeface="Arial" panose="020B0604020202020204" pitchFamily="34" charset="0"/>
                <a:cs typeface="Arial" panose="020B0604020202020204" pitchFamily="34" charset="0"/>
              </a:rPr>
              <a:t>external courses – should only use RTSG/flex funding if not available at LSHTM or SGUL (or there’s a reason you wouldn’t be able to attend the local course); </a:t>
            </a:r>
          </a:p>
          <a:p>
            <a:pPr marL="628650" lvl="1" indent="-171450">
              <a:buFontTx/>
              <a:buChar char="-"/>
            </a:pPr>
            <a:r>
              <a:rPr lang="en-GB" sz="1050" dirty="0">
                <a:solidFill>
                  <a:srgbClr val="000000"/>
                </a:solidFill>
                <a:latin typeface="Arial" panose="020B0604020202020204" pitchFamily="34" charset="0"/>
                <a:cs typeface="Arial" panose="020B0604020202020204" pitchFamily="34" charset="0"/>
              </a:rPr>
              <a:t>4 Modules – LSHTM module registration deadline for Term 1 = 2.00pm today! (RLID to Lauren).</a:t>
            </a:r>
          </a:p>
          <a:p>
            <a:pPr marL="628650" lvl="1" indent="-171450">
              <a:buFontTx/>
              <a:buChar char="-"/>
            </a:pPr>
            <a:r>
              <a:rPr lang="en-GB" sz="1050" dirty="0">
                <a:solidFill>
                  <a:srgbClr val="000000"/>
                </a:solidFill>
                <a:latin typeface="Arial" panose="020B0604020202020204" pitchFamily="34" charset="0"/>
                <a:cs typeface="Arial" panose="020B0604020202020204" pitchFamily="34" charset="0"/>
              </a:rPr>
              <a:t>Must attend transferable skills – can be at either institution but likely to be at your primary institution.)</a:t>
            </a:r>
          </a:p>
          <a:p>
            <a:endParaRPr lang="en-GB" dirty="0">
              <a:solidFill>
                <a:srgbClr val="00000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DD9B788-A33C-48D4-AB87-BB8ACA92962A}" type="slidenum">
              <a:rPr lang="en-GB" smtClean="0"/>
              <a:t>12</a:t>
            </a:fld>
            <a:endParaRPr lang="en-GB"/>
          </a:p>
        </p:txBody>
      </p:sp>
    </p:spTree>
    <p:extLst>
      <p:ext uri="{BB962C8B-B14F-4D97-AF65-F5344CB8AC3E}">
        <p14:creationId xmlns:p14="http://schemas.microsoft.com/office/powerpoint/2010/main" val="180962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20800"/>
            <a:ext cx="6462712" cy="3636963"/>
          </a:xfrm>
        </p:spPr>
      </p:sp>
      <p:sp>
        <p:nvSpPr>
          <p:cNvPr id="3" name="Notes Placeholder 2"/>
          <p:cNvSpPr>
            <a:spLocks noGrp="1"/>
          </p:cNvSpPr>
          <p:nvPr>
            <p:ph type="body" idx="1"/>
          </p:nvPr>
        </p:nvSpPr>
        <p:spPr>
          <a:xfrm>
            <a:off x="679768" y="5070764"/>
            <a:ext cx="5438140" cy="3615044"/>
          </a:xfrm>
        </p:spPr>
        <p:txBody>
          <a:bodyPr/>
          <a:lstStyle/>
          <a:p>
            <a:r>
              <a:rPr lang="en-GB" sz="1100" dirty="0">
                <a:latin typeface="Arial" panose="020B0604020202020204" pitchFamily="34" charset="0"/>
                <a:cs typeface="Arial" panose="020B0604020202020204" pitchFamily="34" charset="0"/>
              </a:rPr>
              <a:t>DTP receives from MRC notional award value per student. Plus each HEI has committed to support an additional number of studentships per year.</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All amounts shown are passed on to covering your costs. Additional funds from your primary institution top-up (cover) the remainder of fees due each year.</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Award values change year-on-year (usually increased in line with inflation, based on the Treasury GDP deflator.</a:t>
            </a:r>
            <a:br>
              <a:rPr lang="en-GB" sz="1100"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Amounts set by MRC are shown on MRC website: </a:t>
            </a:r>
            <a:r>
              <a:rPr lang="en-GB" sz="1100" dirty="0">
                <a:latin typeface="Arial" panose="020B0604020202020204" pitchFamily="34" charset="0"/>
                <a:cs typeface="Arial" panose="020B0604020202020204" pitchFamily="34" charset="0"/>
                <a:hlinkClick r:id="rId3"/>
              </a:rPr>
              <a:t>https://mrc.ukri.org/skills-careers/studentships/</a:t>
            </a:r>
            <a:r>
              <a:rPr lang="en-GB" sz="1100" dirty="0">
                <a:latin typeface="Arial" panose="020B0604020202020204" pitchFamily="34" charset="0"/>
                <a:cs typeface="Arial" panose="020B0604020202020204" pitchFamily="34" charset="0"/>
              </a:rPr>
              <a:t>  (see DTP/Studentships section).</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In addition to the notional award value we receive a ’flexible supplement’ from the MRC. MRC LID calls this ‘flexible funding’.</a:t>
            </a:r>
          </a:p>
          <a:p>
            <a:endParaRPr lang="en-GB" dirty="0"/>
          </a:p>
        </p:txBody>
      </p:sp>
      <p:sp>
        <p:nvSpPr>
          <p:cNvPr id="4" name="Slide Number Placeholder 3"/>
          <p:cNvSpPr>
            <a:spLocks noGrp="1"/>
          </p:cNvSpPr>
          <p:nvPr>
            <p:ph type="sldNum" sz="quarter" idx="10"/>
          </p:nvPr>
        </p:nvSpPr>
        <p:spPr/>
        <p:txBody>
          <a:bodyPr/>
          <a:lstStyle/>
          <a:p>
            <a:fld id="{8DD9B788-A33C-48D4-AB87-BB8ACA92962A}" type="slidenum">
              <a:rPr lang="en-GB" smtClean="0"/>
              <a:t>13</a:t>
            </a:fld>
            <a:endParaRPr lang="en-GB"/>
          </a:p>
        </p:txBody>
      </p:sp>
    </p:spTree>
    <p:extLst>
      <p:ext uri="{BB962C8B-B14F-4D97-AF65-F5344CB8AC3E}">
        <p14:creationId xmlns:p14="http://schemas.microsoft.com/office/powerpoint/2010/main" val="83405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latin typeface="Arial" panose="020B0604020202020204" pitchFamily="34" charset="0"/>
                <a:cs typeface="Arial" panose="020B0604020202020204" pitchFamily="34" charset="0"/>
              </a:rPr>
              <a:t>RTSG Allowance is a notional per person value from UKRI. GBP 5,000.00</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Many DTPs choose to give non-lab students just GBP 1,000.00 – GBP 2,000.00 pa. We give you the full notional allowance on the understanding that you will use it wisely and invest in your future self with good quality training etc. This means that non-lab students should be able to fund their placement and all training from their RTSG allowance, and possibly have some left over to share with other cohort members. Don’t waste the money just to use up the funds because you can – this isn’t an LSHTM grant where equipment has to be bought just to use the funds etc. Please be thoughtful of the entire MRC LID community and opportunities.</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We assume the full allowance will be a contribution towards lab consumables for lab-based students. Therefore, the flexible funding (and unused RTSG allowance from non-lab students) will be needed to undertake additional training and the placement.</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Conference/Travel allowance</a:t>
            </a:r>
          </a:p>
          <a:p>
            <a:r>
              <a:rPr lang="en-GB" sz="900" dirty="0">
                <a:latin typeface="Arial" panose="020B0604020202020204" pitchFamily="34" charset="0"/>
                <a:cs typeface="Arial" panose="020B0604020202020204" pitchFamily="34" charset="0"/>
              </a:rPr>
              <a:t>GBP 300.00 pa. Once this has been used for travel/conference you can dip into your RTSG if you have any £ available. Board has agreed that this fund can be used to attend a conference dinner, as a networking opportunity. It is not possible to use flexible funds for conference attendance.</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Not to be used on food &amp; drink (stipend should be used for this).</a:t>
            </a:r>
          </a:p>
          <a:p>
            <a:r>
              <a:rPr lang="en-GB" sz="900" dirty="0">
                <a:latin typeface="Arial" panose="020B0604020202020204" pitchFamily="34" charset="0"/>
                <a:cs typeface="Arial" panose="020B0604020202020204" pitchFamily="34" charset="0"/>
              </a:rPr>
              <a:t>Can’t use what you haven’t ‘earned’ – no overspend please (your responsibility to keep track)! Unused can be c/f.</a:t>
            </a:r>
          </a:p>
          <a:p>
            <a:r>
              <a:rPr lang="en-GB" sz="900" dirty="0">
                <a:latin typeface="Arial" panose="020B0604020202020204" pitchFamily="34" charset="0"/>
                <a:cs typeface="Arial" panose="020B0604020202020204" pitchFamily="34" charset="0"/>
              </a:rPr>
              <a:t>These funds are administered through Faculty / JREO.</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Reporting</a:t>
            </a:r>
            <a:r>
              <a:rPr lang="en-GB" sz="900" baseline="0" dirty="0">
                <a:latin typeface="Arial" panose="020B0604020202020204" pitchFamily="34" charset="0"/>
                <a:cs typeface="Arial" panose="020B0604020202020204" pitchFamily="34" charset="0"/>
              </a:rPr>
              <a:t> – you’ll be emailed quarterly from the LID team with a detailed email and spreadsheet to update. You’ll need to either keep a running record yourself, or liaise with your RDM or DM. If we don’t receive an expenditure report we’ll send you one reminder but after that it will be recorded that you had no expenditure to submit and therefore your faculty might be out of pocket. </a:t>
            </a:r>
            <a:endParaRPr lang="en-GB"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DD9B788-A33C-48D4-AB87-BB8ACA92962A}" type="slidenum">
              <a:rPr lang="en-GB" smtClean="0"/>
              <a:t>14</a:t>
            </a:fld>
            <a:endParaRPr lang="en-GB"/>
          </a:p>
        </p:txBody>
      </p:sp>
    </p:spTree>
    <p:extLst>
      <p:ext uri="{BB962C8B-B14F-4D97-AF65-F5344CB8AC3E}">
        <p14:creationId xmlns:p14="http://schemas.microsoft.com/office/powerpoint/2010/main" val="301051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8785" y="4765327"/>
            <a:ext cx="5390305" cy="4243154"/>
          </a:xfrm>
        </p:spPr>
        <p:txBody>
          <a:bodyPr/>
          <a:lstStyle/>
          <a:p>
            <a:r>
              <a:rPr lang="en-GB" sz="1050" dirty="0">
                <a:latin typeface="Arial" panose="020B0604020202020204" pitchFamily="34" charset="0"/>
                <a:cs typeface="Arial" panose="020B0604020202020204" pitchFamily="34" charset="0"/>
              </a:rPr>
              <a:t>Flexible Funding = flexible supplement = supplementary funding</a:t>
            </a:r>
          </a:p>
          <a:p>
            <a:r>
              <a:rPr lang="en-GB" sz="1050" dirty="0">
                <a:latin typeface="Arial" panose="020B0604020202020204" pitchFamily="34" charset="0"/>
                <a:cs typeface="Arial" panose="020B0604020202020204" pitchFamily="34" charset="0"/>
              </a:rPr>
              <a:t>MRC funds provided over and above per student notional award (fees, stipend, RTSG, travel/conference). Sum given each year (so far) but pot is limited and MRC is unsure anymore will be forthcoming.</a:t>
            </a:r>
          </a:p>
          <a:p>
            <a:r>
              <a:rPr lang="en-GB" sz="1050" dirty="0">
                <a:latin typeface="Arial" panose="020B0604020202020204" pitchFamily="34" charset="0"/>
                <a:cs typeface="Arial" panose="020B0604020202020204" pitchFamily="34" charset="0"/>
              </a:rPr>
              <a:t>Allocated </a:t>
            </a:r>
            <a:r>
              <a:rPr lang="en-GB" sz="1050" u="sng" dirty="0">
                <a:latin typeface="Arial" panose="020B0604020202020204" pitchFamily="34" charset="0"/>
                <a:cs typeface="Arial" panose="020B0604020202020204" pitchFamily="34" charset="0"/>
              </a:rPr>
              <a:t>at the DTP’s discretion</a:t>
            </a:r>
            <a:r>
              <a:rPr lang="en-GB" sz="1050" dirty="0">
                <a:latin typeface="Arial" panose="020B0604020202020204" pitchFamily="34" charset="0"/>
                <a:cs typeface="Arial" panose="020B0604020202020204" pitchFamily="34" charset="0"/>
              </a:rPr>
              <a:t> (local decision making) so Board approval is required for use of these funds.</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MRC Cohort = all MRC-funded students (including LID) at both institutions.</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Apply via MRC LID email (form on web pages). Apply for flexible funding in plenty of time for board comments/approval and for payment to be processed before you plan to use the funds. You’ll see from</a:t>
            </a:r>
            <a:r>
              <a:rPr lang="en-GB" sz="1050" baseline="0" dirty="0">
                <a:latin typeface="Arial" panose="020B0604020202020204" pitchFamily="34" charset="0"/>
                <a:cs typeface="Arial" panose="020B0604020202020204" pitchFamily="34" charset="0"/>
              </a:rPr>
              <a:t> the FF pages online that you will need to include a budget for both your flexible funding application, and also your RTSG expenditure to date, or how you are planning to use it.  </a:t>
            </a: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MRC LID students: Budget; use RTSG and travel/conference first. Not available for work of PhD/project costs (</a:t>
            </a:r>
            <a:r>
              <a:rPr lang="en-GB" sz="1050" dirty="0" err="1">
                <a:latin typeface="Arial" panose="020B0604020202020204" pitchFamily="34" charset="0"/>
                <a:cs typeface="Arial" panose="020B0604020202020204" pitchFamily="34" charset="0"/>
              </a:rPr>
              <a:t>eg</a:t>
            </a:r>
            <a:r>
              <a:rPr lang="en-GB" sz="1050" dirty="0">
                <a:latin typeface="Arial" panose="020B0604020202020204" pitchFamily="34" charset="0"/>
                <a:cs typeface="Arial" panose="020B0604020202020204" pitchFamily="34" charset="0"/>
              </a:rPr>
              <a:t> data collection), even when there are significant project changes, as these costs should be covered by supervisors.</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Cohort students (not MRC LID): can apply for MRC flexible funding for training. They may be able to use flexible funding to undertake a 3 month placement but would need to have the permission of their grant holder and supervisors to do this – must  get permission before organising. If the placement was unconnected to their research project they could take an </a:t>
            </a:r>
            <a:r>
              <a:rPr lang="en-GB" sz="1050" dirty="0" err="1">
                <a:latin typeface="Arial" panose="020B0604020202020204" pitchFamily="34" charset="0"/>
                <a:cs typeface="Arial" panose="020B0604020202020204" pitchFamily="34" charset="0"/>
              </a:rPr>
              <a:t>IoS</a:t>
            </a:r>
            <a:r>
              <a:rPr lang="en-GB" sz="1050" dirty="0">
                <a:latin typeface="Arial" panose="020B0604020202020204" pitchFamily="34" charset="0"/>
                <a:cs typeface="Arial" panose="020B0604020202020204" pitchFamily="34" charset="0"/>
              </a:rPr>
              <a:t> for the 3 months.</a:t>
            </a:r>
          </a:p>
          <a:p>
            <a:endParaRPr lang="en-GB" sz="11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DD9B788-A33C-48D4-AB87-BB8ACA92962A}" type="slidenum">
              <a:rPr lang="en-GB" smtClean="0"/>
              <a:t>15</a:t>
            </a:fld>
            <a:endParaRPr lang="en-GB" dirty="0"/>
          </a:p>
        </p:txBody>
      </p:sp>
    </p:spTree>
    <p:extLst>
      <p:ext uri="{BB962C8B-B14F-4D97-AF65-F5344CB8AC3E}">
        <p14:creationId xmlns:p14="http://schemas.microsoft.com/office/powerpoint/2010/main" val="330017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Use RTSG/travel/conference allowances first, before applying for flexible funding.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RTSG/travel/conference must be 'earned' - you can't use more than the allowance for the current year plus any unused amounts carried forward from previous years.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Apply for flexible funding in plenty of time - it will take time to get MRC LID Board comments/approval and for payment to be processed.</a:t>
            </a:r>
          </a:p>
        </p:txBody>
      </p:sp>
      <p:sp>
        <p:nvSpPr>
          <p:cNvPr id="4" name="Slide Number Placeholder 3"/>
          <p:cNvSpPr>
            <a:spLocks noGrp="1"/>
          </p:cNvSpPr>
          <p:nvPr>
            <p:ph type="sldNum" sz="quarter" idx="10"/>
          </p:nvPr>
        </p:nvSpPr>
        <p:spPr/>
        <p:txBody>
          <a:bodyPr/>
          <a:lstStyle/>
          <a:p>
            <a:fld id="{8DD9B788-A33C-48D4-AB87-BB8ACA92962A}" type="slidenum">
              <a:rPr lang="en-GB" smtClean="0"/>
              <a:t>16</a:t>
            </a:fld>
            <a:endParaRPr lang="en-GB"/>
          </a:p>
        </p:txBody>
      </p:sp>
    </p:spTree>
    <p:extLst>
      <p:ext uri="{BB962C8B-B14F-4D97-AF65-F5344CB8AC3E}">
        <p14:creationId xmlns:p14="http://schemas.microsoft.com/office/powerpoint/2010/main" val="91278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Je-S:</a:t>
            </a:r>
            <a:r>
              <a:rPr lang="en-GB" sz="1100" dirty="0">
                <a:latin typeface="Arial" panose="020B0604020202020204" pitchFamily="34" charset="0"/>
                <a:cs typeface="Arial" panose="020B0604020202020204" pitchFamily="34" charset="0"/>
              </a:rPr>
              <a:t> Project summary must be in layman’s terms, and tick as many MRC core skills boxes as possible. This is required within 1</a:t>
            </a:r>
            <a:r>
              <a:rPr lang="en-GB" sz="1100" baseline="30000" dirty="0">
                <a:latin typeface="Arial" panose="020B0604020202020204" pitchFamily="34" charset="0"/>
                <a:cs typeface="Arial" panose="020B0604020202020204" pitchFamily="34" charset="0"/>
              </a:rPr>
              <a:t>st</a:t>
            </a:r>
            <a:r>
              <a:rPr lang="en-GB" sz="1100" dirty="0">
                <a:latin typeface="Arial" panose="020B0604020202020204" pitchFamily="34" charset="0"/>
                <a:cs typeface="Arial" panose="020B0604020202020204" pitchFamily="34" charset="0"/>
              </a:rPr>
              <a:t> month. Then update annually, or when any changes are made to student status or project.</a:t>
            </a:r>
          </a:p>
          <a:p>
            <a:r>
              <a:rPr lang="en-GB" sz="1100" b="1" dirty="0">
                <a:latin typeface="Arial" panose="020B0604020202020204" pitchFamily="34" charset="0"/>
                <a:cs typeface="Arial" panose="020B0604020202020204" pitchFamily="34" charset="0"/>
              </a:rPr>
              <a:t>RTSG actual expenditure: </a:t>
            </a:r>
            <a:r>
              <a:rPr lang="en-GB" sz="1100" dirty="0">
                <a:latin typeface="Arial" panose="020B0604020202020204" pitchFamily="34" charset="0"/>
                <a:cs typeface="Arial" panose="020B0604020202020204" pitchFamily="34" charset="0"/>
              </a:rPr>
              <a:t>Must be reported quarterly in arrears </a:t>
            </a:r>
            <a:r>
              <a:rPr lang="en-GB" sz="1100" dirty="0" err="1">
                <a:latin typeface="Arial" panose="020B0604020202020204" pitchFamily="34" charset="0"/>
                <a:cs typeface="Arial" panose="020B0604020202020204" pitchFamily="34" charset="0"/>
              </a:rPr>
              <a:t>ie</a:t>
            </a:r>
            <a:r>
              <a:rPr lang="en-GB" sz="1100" dirty="0">
                <a:latin typeface="Arial" panose="020B0604020202020204" pitchFamily="34" charset="0"/>
                <a:cs typeface="Arial" panose="020B0604020202020204" pitchFamily="34" charset="0"/>
              </a:rPr>
              <a:t> after it’s happened. Team will contact you.</a:t>
            </a:r>
          </a:p>
          <a:p>
            <a:r>
              <a:rPr lang="en-GB" sz="1100" b="1" dirty="0">
                <a:latin typeface="Arial" panose="020B0604020202020204" pitchFamily="34" charset="0"/>
                <a:cs typeface="Arial" panose="020B0604020202020204" pitchFamily="34" charset="0"/>
              </a:rPr>
              <a:t>Annual Training Plans:</a:t>
            </a:r>
            <a:r>
              <a:rPr lang="en-GB" sz="1100" dirty="0">
                <a:latin typeface="Arial" panose="020B0604020202020204" pitchFamily="34" charset="0"/>
                <a:cs typeface="Arial" panose="020B0604020202020204" pitchFamily="34" charset="0"/>
              </a:rPr>
              <a:t> With an MRC LID board mentor (annually – meeting with supervisors &amp; MRC LID board member to consider training and other opportunities outside standard PhD). Opportunity for input from someone else. Not a box-ticking exercise!</a:t>
            </a:r>
          </a:p>
          <a:p>
            <a:r>
              <a:rPr lang="en-GB" sz="1100" b="1" dirty="0">
                <a:latin typeface="Arial" panose="020B0604020202020204" pitchFamily="34" charset="0"/>
                <a:cs typeface="Arial" panose="020B0604020202020204" pitchFamily="34" charset="0"/>
              </a:rPr>
              <a:t>Profile on MRC LID pages: </a:t>
            </a:r>
            <a:r>
              <a:rPr lang="en-GB" sz="1100" dirty="0">
                <a:latin typeface="Arial" panose="020B0604020202020204" pitchFamily="34" charset="0"/>
                <a:cs typeface="Arial" panose="020B0604020202020204" pitchFamily="34" charset="0"/>
              </a:rPr>
              <a:t>updated annually (late summer)</a:t>
            </a:r>
          </a:p>
          <a:p>
            <a:r>
              <a:rPr lang="en-GB" sz="1100" b="1" dirty="0">
                <a:latin typeface="Arial" panose="020B0604020202020204" pitchFamily="34" charset="0"/>
                <a:cs typeface="Arial" panose="020B0604020202020204" pitchFamily="34" charset="0"/>
              </a:rPr>
              <a:t>Flexible Funding Feedback Form</a:t>
            </a:r>
            <a:r>
              <a:rPr lang="en-GB" sz="1100" dirty="0">
                <a:latin typeface="Arial" panose="020B0604020202020204" pitchFamily="34" charset="0"/>
                <a:cs typeface="Arial" panose="020B0604020202020204" pitchFamily="34" charset="0"/>
              </a:rPr>
              <a:t>: to be completed and submitted after training or placement which used flexible funds</a:t>
            </a:r>
          </a:p>
          <a:p>
            <a:pPr marL="342900" indent="-342900">
              <a:buFontTx/>
              <a:buChar char="-"/>
            </a:pPr>
            <a:r>
              <a:rPr lang="en-GB" sz="1100" dirty="0">
                <a:latin typeface="Arial" panose="020B0604020202020204" pitchFamily="34" charset="0"/>
                <a:cs typeface="Arial" panose="020B0604020202020204" pitchFamily="34" charset="0"/>
              </a:rPr>
              <a:t>Flexible Funding Feedback Forms (following training or placement where flexible funding has been used)</a:t>
            </a:r>
          </a:p>
          <a:p>
            <a:pPr marL="342900" indent="-342900">
              <a:buFontTx/>
              <a:buChar char="-"/>
            </a:pPr>
            <a:r>
              <a:rPr lang="en-GB" sz="1100" dirty="0">
                <a:latin typeface="Arial" panose="020B0604020202020204" pitchFamily="34" charset="0"/>
                <a:cs typeface="Arial" panose="020B0604020202020204" pitchFamily="34" charset="0"/>
              </a:rPr>
              <a:t>Placement Feedback Form</a:t>
            </a:r>
          </a:p>
          <a:p>
            <a:r>
              <a:rPr lang="en-GB" sz="1100" dirty="0">
                <a:latin typeface="Arial" panose="020B0604020202020204" pitchFamily="34" charset="0"/>
                <a:cs typeface="Arial" panose="020B0604020202020204" pitchFamily="34" charset="0"/>
              </a:rPr>
              <a:t>to be submitted before/after placement</a:t>
            </a:r>
          </a:p>
          <a:p>
            <a:r>
              <a:rPr lang="en-GB" sz="1100" b="1" dirty="0">
                <a:latin typeface="Arial" panose="020B0604020202020204" pitchFamily="34" charset="0"/>
                <a:cs typeface="Arial" panose="020B0604020202020204" pitchFamily="34" charset="0"/>
              </a:rPr>
              <a:t>Annual MRC Report: </a:t>
            </a:r>
            <a:r>
              <a:rPr lang="en-GB" sz="1100" dirty="0">
                <a:latin typeface="Arial" panose="020B0604020202020204" pitchFamily="34" charset="0"/>
                <a:cs typeface="Arial" panose="020B0604020202020204" pitchFamily="34" charset="0"/>
              </a:rPr>
              <a:t>uses the information provided by students and their supervisors throughout the year.</a:t>
            </a:r>
          </a:p>
          <a:p>
            <a:r>
              <a:rPr lang="en-GB" sz="1100" b="1" dirty="0" err="1">
                <a:latin typeface="Arial" panose="020B0604020202020204" pitchFamily="34" charset="0"/>
                <a:cs typeface="Arial" panose="020B0604020202020204" pitchFamily="34" charset="0"/>
              </a:rPr>
              <a:t>ResearchFish</a:t>
            </a:r>
            <a:r>
              <a:rPr lang="en-GB" sz="1100" b="1"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annual request; usually from the start of Year 3 FTE and for 5 years after completion of award</a:t>
            </a:r>
          </a:p>
          <a:p>
            <a:r>
              <a:rPr lang="en-GB" sz="1100" b="1" dirty="0">
                <a:latin typeface="Arial" panose="020B0604020202020204" pitchFamily="34" charset="0"/>
                <a:cs typeface="Arial" panose="020B0604020202020204" pitchFamily="34" charset="0"/>
              </a:rPr>
              <a:t>Final destination data:</a:t>
            </a:r>
            <a:r>
              <a:rPr lang="en-GB" sz="1100" dirty="0">
                <a:latin typeface="Arial" panose="020B0604020202020204" pitchFamily="34" charset="0"/>
                <a:cs typeface="Arial" panose="020B0604020202020204" pitchFamily="34" charset="0"/>
              </a:rPr>
              <a:t> following completion</a:t>
            </a:r>
          </a:p>
          <a:p>
            <a:endParaRPr lang="en-GB" dirty="0"/>
          </a:p>
        </p:txBody>
      </p:sp>
      <p:sp>
        <p:nvSpPr>
          <p:cNvPr id="4" name="Slide Number Placeholder 3"/>
          <p:cNvSpPr>
            <a:spLocks noGrp="1"/>
          </p:cNvSpPr>
          <p:nvPr>
            <p:ph type="sldNum" sz="quarter" idx="10"/>
          </p:nvPr>
        </p:nvSpPr>
        <p:spPr/>
        <p:txBody>
          <a:bodyPr/>
          <a:lstStyle/>
          <a:p>
            <a:fld id="{8DD9B788-A33C-48D4-AB87-BB8ACA92962A}" type="slidenum">
              <a:rPr lang="en-GB" smtClean="0"/>
              <a:t>17</a:t>
            </a:fld>
            <a:endParaRPr lang="en-GB"/>
          </a:p>
        </p:txBody>
      </p:sp>
    </p:spTree>
    <p:extLst>
      <p:ext uri="{BB962C8B-B14F-4D97-AF65-F5344CB8AC3E}">
        <p14:creationId xmlns:p14="http://schemas.microsoft.com/office/powerpoint/2010/main" val="3950871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18</a:t>
            </a:fld>
            <a:endParaRPr lang="en-GB"/>
          </a:p>
        </p:txBody>
      </p:sp>
    </p:spTree>
    <p:extLst>
      <p:ext uri="{BB962C8B-B14F-4D97-AF65-F5344CB8AC3E}">
        <p14:creationId xmlns:p14="http://schemas.microsoft.com/office/powerpoint/2010/main" val="3595195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19</a:t>
            </a:fld>
            <a:endParaRPr lang="en-GB"/>
          </a:p>
        </p:txBody>
      </p:sp>
    </p:spTree>
    <p:extLst>
      <p:ext uri="{BB962C8B-B14F-4D97-AF65-F5344CB8AC3E}">
        <p14:creationId xmlns:p14="http://schemas.microsoft.com/office/powerpoint/2010/main" val="121502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2</a:t>
            </a:fld>
            <a:endParaRPr lang="en-GB"/>
          </a:p>
        </p:txBody>
      </p:sp>
    </p:spTree>
    <p:extLst>
      <p:ext uri="{BB962C8B-B14F-4D97-AF65-F5344CB8AC3E}">
        <p14:creationId xmlns:p14="http://schemas.microsoft.com/office/powerpoint/2010/main" val="327793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3</a:t>
            </a:fld>
            <a:endParaRPr lang="en-GB"/>
          </a:p>
        </p:txBody>
      </p:sp>
    </p:spTree>
    <p:extLst>
      <p:ext uri="{BB962C8B-B14F-4D97-AF65-F5344CB8AC3E}">
        <p14:creationId xmlns:p14="http://schemas.microsoft.com/office/powerpoint/2010/main" val="182598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4</a:t>
            </a:fld>
            <a:endParaRPr lang="en-GB"/>
          </a:p>
        </p:txBody>
      </p:sp>
    </p:spTree>
    <p:extLst>
      <p:ext uri="{BB962C8B-B14F-4D97-AF65-F5344CB8AC3E}">
        <p14:creationId xmlns:p14="http://schemas.microsoft.com/office/powerpoint/2010/main" val="93656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5</a:t>
            </a:fld>
            <a:endParaRPr lang="en-GB"/>
          </a:p>
        </p:txBody>
      </p:sp>
    </p:spTree>
    <p:extLst>
      <p:ext uri="{BB962C8B-B14F-4D97-AF65-F5344CB8AC3E}">
        <p14:creationId xmlns:p14="http://schemas.microsoft.com/office/powerpoint/2010/main" val="159367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6</a:t>
            </a:fld>
            <a:endParaRPr lang="en-GB"/>
          </a:p>
        </p:txBody>
      </p:sp>
    </p:spTree>
    <p:extLst>
      <p:ext uri="{BB962C8B-B14F-4D97-AF65-F5344CB8AC3E}">
        <p14:creationId xmlns:p14="http://schemas.microsoft.com/office/powerpoint/2010/main" val="334321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7</a:t>
            </a:fld>
            <a:endParaRPr lang="en-GB"/>
          </a:p>
        </p:txBody>
      </p:sp>
    </p:spTree>
    <p:extLst>
      <p:ext uri="{BB962C8B-B14F-4D97-AF65-F5344CB8AC3E}">
        <p14:creationId xmlns:p14="http://schemas.microsoft.com/office/powerpoint/2010/main" val="10547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D9B788-A33C-48D4-AB87-BB8ACA92962A}" type="slidenum">
              <a:rPr lang="en-GB" smtClean="0"/>
              <a:t>8</a:t>
            </a:fld>
            <a:endParaRPr lang="en-GB"/>
          </a:p>
        </p:txBody>
      </p:sp>
    </p:spTree>
    <p:extLst>
      <p:ext uri="{BB962C8B-B14F-4D97-AF65-F5344CB8AC3E}">
        <p14:creationId xmlns:p14="http://schemas.microsoft.com/office/powerpoint/2010/main" val="45202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Process is long and involved to ensure that projects are </a:t>
            </a:r>
          </a:p>
          <a:p>
            <a:r>
              <a:rPr lang="en-GB" dirty="0">
                <a:latin typeface="Arial" panose="020B0604020202020204" pitchFamily="34" charset="0"/>
                <a:cs typeface="Arial" panose="020B0604020202020204" pitchFamily="34" charset="0"/>
              </a:rPr>
              <a:t>	- well-thought through </a:t>
            </a:r>
          </a:p>
          <a:p>
            <a:r>
              <a:rPr lang="en-GB" dirty="0">
                <a:latin typeface="Arial" panose="020B0604020202020204" pitchFamily="34" charset="0"/>
                <a:cs typeface="Arial" panose="020B0604020202020204" pitchFamily="34" charset="0"/>
              </a:rPr>
              <a:t>	- meet MRC skills criteria</a:t>
            </a:r>
          </a:p>
          <a:p>
            <a:r>
              <a:rPr lang="en-GB" dirty="0">
                <a:latin typeface="Arial" panose="020B0604020202020204" pitchFamily="34" charset="0"/>
                <a:cs typeface="Arial" panose="020B0604020202020204" pitchFamily="34" charset="0"/>
              </a:rPr>
              <a:t>	- meet promises DTP made to MRC during the grant bid.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Therefore, </a:t>
            </a:r>
            <a:r>
              <a:rPr lang="en-GB" u="sng" dirty="0">
                <a:latin typeface="Arial" panose="020B0604020202020204" pitchFamily="34" charset="0"/>
                <a:cs typeface="Arial" panose="020B0604020202020204" pitchFamily="34" charset="0"/>
              </a:rPr>
              <a:t>any</a:t>
            </a:r>
            <a:r>
              <a:rPr lang="en-GB" dirty="0">
                <a:latin typeface="Arial" panose="020B0604020202020204" pitchFamily="34" charset="0"/>
                <a:cs typeface="Arial" panose="020B0604020202020204" pitchFamily="34" charset="0"/>
              </a:rPr>
              <a:t> changes to either</a:t>
            </a:r>
          </a:p>
          <a:p>
            <a:r>
              <a:rPr lang="en-GB" dirty="0">
                <a:latin typeface="Arial" panose="020B0604020202020204" pitchFamily="34" charset="0"/>
                <a:cs typeface="Arial" panose="020B0604020202020204" pitchFamily="34" charset="0"/>
              </a:rPr>
              <a:t>	- project or</a:t>
            </a:r>
          </a:p>
          <a:p>
            <a:r>
              <a:rPr lang="en-GB" dirty="0">
                <a:latin typeface="Arial" panose="020B0604020202020204" pitchFamily="34" charset="0"/>
                <a:cs typeface="Arial" panose="020B0604020202020204" pitchFamily="34" charset="0"/>
              </a:rPr>
              <a:t>	- supervisory team</a:t>
            </a:r>
          </a:p>
          <a:p>
            <a:r>
              <a:rPr lang="en-GB" dirty="0">
                <a:latin typeface="Arial" panose="020B0604020202020204" pitchFamily="34" charset="0"/>
                <a:cs typeface="Arial" panose="020B0604020202020204" pitchFamily="34" charset="0"/>
              </a:rPr>
              <a:t>must be approved by MRC LID board </a:t>
            </a:r>
            <a:r>
              <a:rPr lang="en-GB" u="sng" dirty="0">
                <a:latin typeface="Arial" panose="020B0604020202020204" pitchFamily="34" charset="0"/>
                <a:cs typeface="Arial" panose="020B0604020202020204" pitchFamily="34" charset="0"/>
              </a:rPr>
              <a:t>before</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they go ahead. </a:t>
            </a:r>
          </a:p>
          <a:p>
            <a:r>
              <a:rPr lang="en-GB" dirty="0">
                <a:latin typeface="Arial" panose="020B0604020202020204" pitchFamily="34" charset="0"/>
                <a:cs typeface="Arial" panose="020B0604020202020204" pitchFamily="34" charset="0"/>
              </a:rPr>
              <a:t>(Please note that any changes must also be approved by the primary institution, as per standard RD </a:t>
            </a:r>
            <a:r>
              <a:rPr lang="en-GB" dirty="0" err="1">
                <a:latin typeface="Arial" panose="020B0604020202020204" pitchFamily="34" charset="0"/>
                <a:cs typeface="Arial" panose="020B0604020202020204" pitchFamily="34" charset="0"/>
              </a:rPr>
              <a:t>regs</a:t>
            </a:r>
            <a:r>
              <a:rPr lang="en-GB"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8DD9B788-A33C-48D4-AB87-BB8ACA92962A}" type="slidenum">
              <a:rPr lang="en-GB" smtClean="0"/>
              <a:t>9</a:t>
            </a:fld>
            <a:endParaRPr lang="en-GB"/>
          </a:p>
        </p:txBody>
      </p:sp>
    </p:spTree>
    <p:extLst>
      <p:ext uri="{BB962C8B-B14F-4D97-AF65-F5344CB8AC3E}">
        <p14:creationId xmlns:p14="http://schemas.microsoft.com/office/powerpoint/2010/main" val="218924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4B5382-C0B1-4431-99E4-90598754A4ED}" type="datetime1">
              <a:rPr lang="en-GB" smtClean="0"/>
              <a:t>29/09/2020</a:t>
            </a:fld>
            <a:endParaRPr lang="en-GB"/>
          </a:p>
        </p:txBody>
      </p:sp>
      <p:sp>
        <p:nvSpPr>
          <p:cNvPr id="5" name="Footer Placeholder 4"/>
          <p:cNvSpPr>
            <a:spLocks noGrp="1"/>
          </p:cNvSpPr>
          <p:nvPr>
            <p:ph type="ftr" sz="quarter" idx="11"/>
          </p:nvPr>
        </p:nvSpPr>
        <p:spPr/>
        <p:txBody>
          <a:bodyPr/>
          <a:lstStyle/>
          <a:p>
            <a:r>
              <a:rPr lang="en-GB"/>
              <a:t>MRC LID Welcome &amp; Induction</a:t>
            </a:r>
          </a:p>
        </p:txBody>
      </p:sp>
      <p:sp>
        <p:nvSpPr>
          <p:cNvPr id="6" name="Slide Number Placeholder 5"/>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313904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9FF57C-E26A-4FB6-A5FF-1ABCC40CB212}" type="datetime1">
              <a:rPr lang="en-GB" smtClean="0"/>
              <a:t>29/09/2020</a:t>
            </a:fld>
            <a:endParaRPr lang="en-GB"/>
          </a:p>
        </p:txBody>
      </p:sp>
      <p:sp>
        <p:nvSpPr>
          <p:cNvPr id="5" name="Footer Placeholder 4"/>
          <p:cNvSpPr>
            <a:spLocks noGrp="1"/>
          </p:cNvSpPr>
          <p:nvPr>
            <p:ph type="ftr" sz="quarter" idx="11"/>
          </p:nvPr>
        </p:nvSpPr>
        <p:spPr/>
        <p:txBody>
          <a:bodyPr/>
          <a:lstStyle/>
          <a:p>
            <a:r>
              <a:rPr lang="en-GB"/>
              <a:t>MRC LID Welcome &amp; Induction</a:t>
            </a:r>
          </a:p>
        </p:txBody>
      </p:sp>
      <p:sp>
        <p:nvSpPr>
          <p:cNvPr id="6" name="Slide Number Placeholder 5"/>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197841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3E753A-6357-4E76-9E66-560652C7413E}" type="datetime1">
              <a:rPr lang="en-GB" smtClean="0"/>
              <a:t>29/09/2020</a:t>
            </a:fld>
            <a:endParaRPr lang="en-GB"/>
          </a:p>
        </p:txBody>
      </p:sp>
      <p:sp>
        <p:nvSpPr>
          <p:cNvPr id="5" name="Footer Placeholder 4"/>
          <p:cNvSpPr>
            <a:spLocks noGrp="1"/>
          </p:cNvSpPr>
          <p:nvPr>
            <p:ph type="ftr" sz="quarter" idx="11"/>
          </p:nvPr>
        </p:nvSpPr>
        <p:spPr/>
        <p:txBody>
          <a:bodyPr/>
          <a:lstStyle/>
          <a:p>
            <a:r>
              <a:rPr lang="en-GB"/>
              <a:t>MRC LID Welcome &amp; Induction</a:t>
            </a:r>
          </a:p>
        </p:txBody>
      </p:sp>
      <p:sp>
        <p:nvSpPr>
          <p:cNvPr id="6" name="Slide Number Placeholder 5"/>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136789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71DE72-65EE-436E-B5B0-E2F984A3DDF8}" type="datetime1">
              <a:rPr lang="en-GB" smtClean="0"/>
              <a:t>29/09/2020</a:t>
            </a:fld>
            <a:endParaRPr lang="en-GB"/>
          </a:p>
        </p:txBody>
      </p:sp>
      <p:sp>
        <p:nvSpPr>
          <p:cNvPr id="5" name="Footer Placeholder 4"/>
          <p:cNvSpPr>
            <a:spLocks noGrp="1"/>
          </p:cNvSpPr>
          <p:nvPr>
            <p:ph type="ftr" sz="quarter" idx="11"/>
          </p:nvPr>
        </p:nvSpPr>
        <p:spPr/>
        <p:txBody>
          <a:bodyPr/>
          <a:lstStyle/>
          <a:p>
            <a:r>
              <a:rPr lang="en-GB"/>
              <a:t>MRC LID Welcome &amp; Induction</a:t>
            </a:r>
          </a:p>
        </p:txBody>
      </p:sp>
      <p:sp>
        <p:nvSpPr>
          <p:cNvPr id="6" name="Slide Number Placeholder 5"/>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179222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18F8E0-2292-43D5-9FF8-15CD657CFFD7}" type="datetime1">
              <a:rPr lang="en-GB" smtClean="0"/>
              <a:t>29/09/2020</a:t>
            </a:fld>
            <a:endParaRPr lang="en-GB"/>
          </a:p>
        </p:txBody>
      </p:sp>
      <p:sp>
        <p:nvSpPr>
          <p:cNvPr id="5" name="Footer Placeholder 4"/>
          <p:cNvSpPr>
            <a:spLocks noGrp="1"/>
          </p:cNvSpPr>
          <p:nvPr>
            <p:ph type="ftr" sz="quarter" idx="11"/>
          </p:nvPr>
        </p:nvSpPr>
        <p:spPr/>
        <p:txBody>
          <a:bodyPr/>
          <a:lstStyle/>
          <a:p>
            <a:r>
              <a:rPr lang="en-GB"/>
              <a:t>MRC LID Welcome &amp; Induction</a:t>
            </a:r>
          </a:p>
        </p:txBody>
      </p:sp>
      <p:sp>
        <p:nvSpPr>
          <p:cNvPr id="6" name="Slide Number Placeholder 5"/>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144626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99F0D0-20B8-4707-8D00-88D4CBB88403}" type="datetime1">
              <a:rPr lang="en-GB" smtClean="0"/>
              <a:t>29/09/2020</a:t>
            </a:fld>
            <a:endParaRPr lang="en-GB"/>
          </a:p>
        </p:txBody>
      </p:sp>
      <p:sp>
        <p:nvSpPr>
          <p:cNvPr id="6" name="Footer Placeholder 5"/>
          <p:cNvSpPr>
            <a:spLocks noGrp="1"/>
          </p:cNvSpPr>
          <p:nvPr>
            <p:ph type="ftr" sz="quarter" idx="11"/>
          </p:nvPr>
        </p:nvSpPr>
        <p:spPr/>
        <p:txBody>
          <a:bodyPr/>
          <a:lstStyle/>
          <a:p>
            <a:r>
              <a:rPr lang="en-GB"/>
              <a:t>MRC LID Welcome &amp; Induction</a:t>
            </a:r>
          </a:p>
        </p:txBody>
      </p:sp>
      <p:sp>
        <p:nvSpPr>
          <p:cNvPr id="7" name="Slide Number Placeholder 6"/>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203633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E484D5-6F9F-4CED-B54E-8C2B01CE5293}" type="datetime1">
              <a:rPr lang="en-GB" smtClean="0"/>
              <a:t>29/09/2020</a:t>
            </a:fld>
            <a:endParaRPr lang="en-GB"/>
          </a:p>
        </p:txBody>
      </p:sp>
      <p:sp>
        <p:nvSpPr>
          <p:cNvPr id="8" name="Footer Placeholder 7"/>
          <p:cNvSpPr>
            <a:spLocks noGrp="1"/>
          </p:cNvSpPr>
          <p:nvPr>
            <p:ph type="ftr" sz="quarter" idx="11"/>
          </p:nvPr>
        </p:nvSpPr>
        <p:spPr/>
        <p:txBody>
          <a:bodyPr/>
          <a:lstStyle/>
          <a:p>
            <a:r>
              <a:rPr lang="en-GB"/>
              <a:t>MRC LID Welcome &amp; Induction</a:t>
            </a:r>
          </a:p>
        </p:txBody>
      </p:sp>
      <p:sp>
        <p:nvSpPr>
          <p:cNvPr id="9" name="Slide Number Placeholder 8"/>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29383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B8CB3-ACB2-4CC2-9A77-22B944C5D5EA}" type="datetime1">
              <a:rPr lang="en-GB" smtClean="0"/>
              <a:t>29/09/2020</a:t>
            </a:fld>
            <a:endParaRPr lang="en-GB"/>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2536482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5AEF4-DDC2-4D01-8FA6-5288E05BCBC3}" type="datetime1">
              <a:rPr lang="en-GB" smtClean="0"/>
              <a:t>29/09/2020</a:t>
            </a:fld>
            <a:endParaRPr lang="en-GB"/>
          </a:p>
        </p:txBody>
      </p:sp>
      <p:sp>
        <p:nvSpPr>
          <p:cNvPr id="3" name="Footer Placeholder 2"/>
          <p:cNvSpPr>
            <a:spLocks noGrp="1"/>
          </p:cNvSpPr>
          <p:nvPr>
            <p:ph type="ftr" sz="quarter" idx="11"/>
          </p:nvPr>
        </p:nvSpPr>
        <p:spPr/>
        <p:txBody>
          <a:bodyPr/>
          <a:lstStyle/>
          <a:p>
            <a:r>
              <a:rPr lang="en-GB"/>
              <a:t>MRC LID Welcome &amp; Induction</a:t>
            </a:r>
          </a:p>
        </p:txBody>
      </p:sp>
      <p:sp>
        <p:nvSpPr>
          <p:cNvPr id="4" name="Slide Number Placeholder 3"/>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267153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B05730-16C5-4CAC-8952-7E624C823788}" type="datetime1">
              <a:rPr lang="en-GB" smtClean="0"/>
              <a:t>29/09/2020</a:t>
            </a:fld>
            <a:endParaRPr lang="en-GB"/>
          </a:p>
        </p:txBody>
      </p:sp>
      <p:sp>
        <p:nvSpPr>
          <p:cNvPr id="6" name="Footer Placeholder 5"/>
          <p:cNvSpPr>
            <a:spLocks noGrp="1"/>
          </p:cNvSpPr>
          <p:nvPr>
            <p:ph type="ftr" sz="quarter" idx="11"/>
          </p:nvPr>
        </p:nvSpPr>
        <p:spPr/>
        <p:txBody>
          <a:bodyPr/>
          <a:lstStyle/>
          <a:p>
            <a:r>
              <a:rPr lang="en-GB"/>
              <a:t>MRC LID Welcome &amp; Induction</a:t>
            </a:r>
          </a:p>
        </p:txBody>
      </p:sp>
      <p:sp>
        <p:nvSpPr>
          <p:cNvPr id="7" name="Slide Number Placeholder 6"/>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120298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8471DC-DA02-42B3-BF88-25F45BAD85F2}" type="datetime1">
              <a:rPr lang="en-GB" smtClean="0"/>
              <a:t>29/09/2020</a:t>
            </a:fld>
            <a:endParaRPr lang="en-GB"/>
          </a:p>
        </p:txBody>
      </p:sp>
      <p:sp>
        <p:nvSpPr>
          <p:cNvPr id="6" name="Footer Placeholder 5"/>
          <p:cNvSpPr>
            <a:spLocks noGrp="1"/>
          </p:cNvSpPr>
          <p:nvPr>
            <p:ph type="ftr" sz="quarter" idx="11"/>
          </p:nvPr>
        </p:nvSpPr>
        <p:spPr/>
        <p:txBody>
          <a:bodyPr/>
          <a:lstStyle/>
          <a:p>
            <a:r>
              <a:rPr lang="en-GB"/>
              <a:t>MRC LID Welcome &amp; Induction</a:t>
            </a:r>
          </a:p>
        </p:txBody>
      </p:sp>
      <p:sp>
        <p:nvSpPr>
          <p:cNvPr id="7" name="Slide Number Placeholder 6"/>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32801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2EBBF-CEDF-48F8-AF65-5A7717B6F67D}" type="datetime1">
              <a:rPr lang="en-GB" smtClean="0"/>
              <a:t>29/09/2020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MRC LID Welcome &amp; Induction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A35AB-851B-4F72-885C-DF534FCF2DDA}" type="slidenum">
              <a:rPr lang="en-GB" smtClean="0"/>
              <a:t>‹#›</a:t>
            </a:fld>
            <a:endParaRPr lang="en-GB"/>
          </a:p>
        </p:txBody>
      </p:sp>
    </p:spTree>
    <p:extLst>
      <p:ext uri="{BB962C8B-B14F-4D97-AF65-F5344CB8AC3E}">
        <p14:creationId xmlns:p14="http://schemas.microsoft.com/office/powerpoint/2010/main" val="61508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s://mrc.ukri.org/skills-careers/studentshi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mailto:mrclid@lshtm.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fif"/><Relationship Id="rId18" Type="http://schemas.openxmlformats.org/officeDocument/2006/relationships/image" Target="../media/image18.jfif"/><Relationship Id="rId26" Type="http://schemas.openxmlformats.org/officeDocument/2006/relationships/image" Target="../media/image26.jfif"/><Relationship Id="rId3" Type="http://schemas.openxmlformats.org/officeDocument/2006/relationships/image" Target="../media/image5.jpg"/><Relationship Id="rId21" Type="http://schemas.openxmlformats.org/officeDocument/2006/relationships/image" Target="../media/image21.jpeg"/><Relationship Id="rId7" Type="http://schemas.openxmlformats.org/officeDocument/2006/relationships/image" Target="../media/image1.jpeg"/><Relationship Id="rId12" Type="http://schemas.openxmlformats.org/officeDocument/2006/relationships/image" Target="../media/image12.png"/><Relationship Id="rId17" Type="http://schemas.openxmlformats.org/officeDocument/2006/relationships/image" Target="../media/image17.jfif"/><Relationship Id="rId25" Type="http://schemas.openxmlformats.org/officeDocument/2006/relationships/image" Target="../media/image25.jfif"/><Relationship Id="rId2" Type="http://schemas.openxmlformats.org/officeDocument/2006/relationships/notesSlide" Target="../notesSlides/notesSlide6.xml"/><Relationship Id="rId16" Type="http://schemas.openxmlformats.org/officeDocument/2006/relationships/image" Target="../media/image16.jfif"/><Relationship Id="rId20" Type="http://schemas.openxmlformats.org/officeDocument/2006/relationships/image" Target="../media/image20.jfif"/><Relationship Id="rId29" Type="http://schemas.openxmlformats.org/officeDocument/2006/relationships/image" Target="../media/image29.jfif"/><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11.jfif"/><Relationship Id="rId24" Type="http://schemas.openxmlformats.org/officeDocument/2006/relationships/image" Target="../media/image24.jfif"/><Relationship Id="rId5" Type="http://schemas.openxmlformats.org/officeDocument/2006/relationships/image" Target="../media/image7.jfif"/><Relationship Id="rId15" Type="http://schemas.openxmlformats.org/officeDocument/2006/relationships/image" Target="../media/image15.jfif"/><Relationship Id="rId23" Type="http://schemas.openxmlformats.org/officeDocument/2006/relationships/image" Target="../media/image23.jfif"/><Relationship Id="rId28" Type="http://schemas.openxmlformats.org/officeDocument/2006/relationships/image" Target="../media/image28.jfif"/><Relationship Id="rId10" Type="http://schemas.openxmlformats.org/officeDocument/2006/relationships/image" Target="../media/image10.jfif"/><Relationship Id="rId19" Type="http://schemas.openxmlformats.org/officeDocument/2006/relationships/image" Target="../media/image19.jfif"/><Relationship Id="rId31" Type="http://schemas.openxmlformats.org/officeDocument/2006/relationships/image" Target="../media/image31.jfif"/><Relationship Id="rId4" Type="http://schemas.openxmlformats.org/officeDocument/2006/relationships/image" Target="../media/image6.jfif"/><Relationship Id="rId9" Type="http://schemas.openxmlformats.org/officeDocument/2006/relationships/image" Target="../media/image9.jfif"/><Relationship Id="rId14" Type="http://schemas.openxmlformats.org/officeDocument/2006/relationships/image" Target="../media/image14.jfif"/><Relationship Id="rId22" Type="http://schemas.openxmlformats.org/officeDocument/2006/relationships/image" Target="../media/image22.jfif"/><Relationship Id="rId27" Type="http://schemas.openxmlformats.org/officeDocument/2006/relationships/image" Target="../media/image27.jfif"/><Relationship Id="rId30" Type="http://schemas.openxmlformats.org/officeDocument/2006/relationships/image" Target="../media/image30.jp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2.jpeg"/><Relationship Id="rId21" Type="http://schemas.openxmlformats.org/officeDocument/2006/relationships/image" Target="../media/image48.jpg"/><Relationship Id="rId34" Type="http://schemas.openxmlformats.org/officeDocument/2006/relationships/image" Target="../media/image61.png"/><Relationship Id="rId7" Type="http://schemas.openxmlformats.org/officeDocument/2006/relationships/image" Target="../media/image34.jpg"/><Relationship Id="rId12" Type="http://schemas.openxmlformats.org/officeDocument/2006/relationships/image" Target="../media/image39.jpg"/><Relationship Id="rId17" Type="http://schemas.openxmlformats.org/officeDocument/2006/relationships/image" Target="../media/image44.jpeg"/><Relationship Id="rId25" Type="http://schemas.openxmlformats.org/officeDocument/2006/relationships/image" Target="../media/image52.png"/><Relationship Id="rId33" Type="http://schemas.openxmlformats.org/officeDocument/2006/relationships/image" Target="../media/image60.png"/><Relationship Id="rId2" Type="http://schemas.openxmlformats.org/officeDocument/2006/relationships/notesSlide" Target="../notesSlides/notesSlide7.xml"/><Relationship Id="rId16" Type="http://schemas.openxmlformats.org/officeDocument/2006/relationships/image" Target="../media/image43.jp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38.jpe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2.jpeg"/><Relationship Id="rId15" Type="http://schemas.openxmlformats.org/officeDocument/2006/relationships/image" Target="../media/image42.jpe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jp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3.jp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5.jp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9556"/>
            <a:ext cx="9144000" cy="4563346"/>
          </a:xfrm>
        </p:spPr>
        <p:txBody>
          <a:bodyPr>
            <a:normAutofit/>
          </a:bodyPr>
          <a:lstStyle/>
          <a:p>
            <a:r>
              <a:rPr lang="en-GB" sz="3600" b="1" dirty="0">
                <a:latin typeface="Arial" panose="020B0604020202020204" pitchFamily="34" charset="0"/>
                <a:cs typeface="Arial" panose="020B0604020202020204" pitchFamily="34" charset="0"/>
              </a:rPr>
              <a:t>MRC London Intercollegiate Doctoral Training Programme (MRC LID)</a:t>
            </a:r>
            <a:br>
              <a:rPr lang="en-GB" sz="3600" b="1" dirty="0">
                <a:latin typeface="Arial" panose="020B0604020202020204" pitchFamily="34" charset="0"/>
                <a:cs typeface="Arial" panose="020B0604020202020204" pitchFamily="34" charset="0"/>
              </a:rPr>
            </a:b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2020-21 Induction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&amp; Annual Cohort Update</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pic>
        <p:nvPicPr>
          <p:cNvPr id="4" name="Picture 3" descr="U:\Style guides, logo and templates\School logo\Logo black\LSHTM_Logo_Blac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6418" y="1277938"/>
            <a:ext cx="2162175" cy="1038225"/>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8855" y="1277938"/>
            <a:ext cx="2197074" cy="1026996"/>
          </a:xfrm>
          <a:prstGeom prst="rect">
            <a:avLst/>
          </a:prstGeom>
        </p:spPr>
      </p:pic>
      <p:sp>
        <p:nvSpPr>
          <p:cNvPr id="10" name="Footer Placeholder 9"/>
          <p:cNvSpPr>
            <a:spLocks noGrp="1"/>
          </p:cNvSpPr>
          <p:nvPr>
            <p:ph type="ftr" sz="quarter" idx="11"/>
          </p:nvPr>
        </p:nvSpPr>
        <p:spPr/>
        <p:txBody>
          <a:bodyPr/>
          <a:lstStyle/>
          <a:p>
            <a:r>
              <a:rPr lang="en-GB"/>
              <a:t>MRC LID Welcome &amp; Induction</a:t>
            </a:r>
          </a:p>
        </p:txBody>
      </p:sp>
      <p:sp>
        <p:nvSpPr>
          <p:cNvPr id="11" name="Slide Number Placeholder 10"/>
          <p:cNvSpPr>
            <a:spLocks noGrp="1"/>
          </p:cNvSpPr>
          <p:nvPr>
            <p:ph type="sldNum" sz="quarter" idx="12"/>
          </p:nvPr>
        </p:nvSpPr>
        <p:spPr/>
        <p:txBody>
          <a:bodyPr/>
          <a:lstStyle/>
          <a:p>
            <a:fld id="{11BA35AB-851B-4F72-885C-DF534FCF2DDA}" type="slidenum">
              <a:rPr lang="en-GB" smtClean="0"/>
              <a:t>1</a:t>
            </a:fld>
            <a:endParaRPr lang="en-GB"/>
          </a:p>
        </p:txBody>
      </p:sp>
    </p:spTree>
    <p:extLst>
      <p:ext uri="{BB962C8B-B14F-4D97-AF65-F5344CB8AC3E}">
        <p14:creationId xmlns:p14="http://schemas.microsoft.com/office/powerpoint/2010/main" val="127922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00"/>
                </a:solidFill>
                <a:latin typeface="Arial" panose="020B0604020202020204" pitchFamily="34" charset="0"/>
                <a:cs typeface="Arial" panose="020B0604020202020204" pitchFamily="34" charset="0"/>
              </a:rPr>
              <a:t>MRC LID Awards</a:t>
            </a:r>
          </a:p>
        </p:txBody>
      </p:sp>
      <p:sp>
        <p:nvSpPr>
          <p:cNvPr id="5" name="Content Placeholder 4"/>
          <p:cNvSpPr>
            <a:spLocks noGrp="1"/>
          </p:cNvSpPr>
          <p:nvPr>
            <p:ph sz="half" idx="1"/>
          </p:nvPr>
        </p:nvSpPr>
        <p:spPr>
          <a:xfrm>
            <a:off x="609600" y="2651760"/>
            <a:ext cx="5181600" cy="3704590"/>
          </a:xfrm>
        </p:spPr>
        <p:txBody>
          <a:bodyPr>
            <a:normAutofit/>
          </a:bodyPr>
          <a:lstStyle/>
          <a:p>
            <a:pPr marL="0" indent="0">
              <a:buNone/>
            </a:pPr>
            <a:r>
              <a:rPr lang="en-GB" sz="2000" b="1" dirty="0">
                <a:latin typeface="Arial" panose="020B0604020202020204" pitchFamily="34" charset="0"/>
                <a:cs typeface="Arial" panose="020B0604020202020204" pitchFamily="34" charset="0"/>
              </a:rPr>
              <a:t>3.5 year award</a:t>
            </a:r>
          </a:p>
          <a:p>
            <a:pPr>
              <a:buFontTx/>
              <a:buChar char="-"/>
            </a:pPr>
            <a:r>
              <a:rPr lang="en-GB" sz="2000" dirty="0">
                <a:latin typeface="Arial" panose="020B0604020202020204" pitchFamily="34" charset="0"/>
                <a:cs typeface="Arial" panose="020B0604020202020204" pitchFamily="34" charset="0"/>
              </a:rPr>
              <a:t>Fees </a:t>
            </a:r>
          </a:p>
          <a:p>
            <a:pPr>
              <a:buFontTx/>
              <a:buChar char="-"/>
            </a:pPr>
            <a:r>
              <a:rPr lang="en-GB" sz="2000" dirty="0">
                <a:latin typeface="Arial" panose="020B0604020202020204" pitchFamily="34" charset="0"/>
                <a:cs typeface="Arial" panose="020B0604020202020204" pitchFamily="34" charset="0"/>
              </a:rPr>
              <a:t>Stipend for UK-resident students </a:t>
            </a:r>
          </a:p>
          <a:p>
            <a:pPr>
              <a:buFontTx/>
              <a:buChar char="-"/>
            </a:pPr>
            <a:r>
              <a:rPr lang="en-GB" sz="2000" dirty="0">
                <a:latin typeface="Arial" panose="020B0604020202020204" pitchFamily="34" charset="0"/>
                <a:cs typeface="Arial" panose="020B0604020202020204" pitchFamily="34" charset="0"/>
              </a:rPr>
              <a:t>RTSG </a:t>
            </a:r>
          </a:p>
          <a:p>
            <a:pPr>
              <a:buFontTx/>
              <a:buChar char="-"/>
            </a:pPr>
            <a:r>
              <a:rPr lang="en-GB" sz="2000" dirty="0">
                <a:latin typeface="Arial" panose="020B0604020202020204" pitchFamily="34" charset="0"/>
                <a:cs typeface="Arial" panose="020B0604020202020204" pitchFamily="34" charset="0"/>
              </a:rPr>
              <a:t>Travel &amp; conference allowance </a:t>
            </a:r>
          </a:p>
          <a:p>
            <a:pPr>
              <a:buFontTx/>
              <a:buChar char="-"/>
            </a:pPr>
            <a:r>
              <a:rPr lang="en-GB" sz="2000" dirty="0">
                <a:latin typeface="Arial" panose="020B0604020202020204" pitchFamily="34" charset="0"/>
                <a:cs typeface="Arial" panose="020B0604020202020204" pitchFamily="34" charset="0"/>
              </a:rPr>
              <a:t>Includes a 3 month internship</a:t>
            </a:r>
          </a:p>
          <a:p>
            <a:pPr>
              <a:buFontTx/>
              <a:buChar char="-"/>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p>
        </p:txBody>
      </p:sp>
      <p:sp>
        <p:nvSpPr>
          <p:cNvPr id="4" name="Content Placeholder 3"/>
          <p:cNvSpPr>
            <a:spLocks noGrp="1"/>
          </p:cNvSpPr>
          <p:nvPr>
            <p:ph sz="half" idx="2"/>
          </p:nvPr>
        </p:nvSpPr>
        <p:spPr>
          <a:xfrm>
            <a:off x="5791200" y="2718262"/>
            <a:ext cx="5181600" cy="3366654"/>
          </a:xfrm>
        </p:spPr>
        <p:txBody>
          <a:bodyPr>
            <a:noAutofit/>
          </a:bodyPr>
          <a:lstStyle/>
          <a:p>
            <a:pPr marL="0" indent="0">
              <a:buNone/>
            </a:pPr>
            <a:r>
              <a:rPr lang="en-GB" sz="2000" b="1" dirty="0">
                <a:latin typeface="Arial" panose="020B0604020202020204" pitchFamily="34" charset="0"/>
                <a:cs typeface="Arial" panose="020B0604020202020204" pitchFamily="34" charset="0"/>
              </a:rPr>
              <a:t>1+3 award</a:t>
            </a:r>
          </a:p>
          <a:p>
            <a:pPr>
              <a:buFontTx/>
              <a:buChar char="-"/>
            </a:pPr>
            <a:r>
              <a:rPr lang="en-GB" sz="2000" dirty="0">
                <a:latin typeface="Arial" panose="020B0604020202020204" pitchFamily="34" charset="0"/>
                <a:cs typeface="Arial" panose="020B0604020202020204" pitchFamily="34" charset="0"/>
              </a:rPr>
              <a:t>Fees</a:t>
            </a:r>
          </a:p>
          <a:p>
            <a:pPr>
              <a:buFontTx/>
              <a:buChar char="-"/>
            </a:pPr>
            <a:r>
              <a:rPr lang="en-GB" sz="2000" dirty="0">
                <a:latin typeface="Arial" panose="020B0604020202020204" pitchFamily="34" charset="0"/>
                <a:cs typeface="Arial" panose="020B0604020202020204" pitchFamily="34" charset="0"/>
              </a:rPr>
              <a:t>Stipend for UK-resident students</a:t>
            </a:r>
          </a:p>
          <a:p>
            <a:pPr>
              <a:buFontTx/>
              <a:buChar char="-"/>
            </a:pPr>
            <a:r>
              <a:rPr lang="en-GB" sz="2000" dirty="0">
                <a:latin typeface="Arial" panose="020B0604020202020204" pitchFamily="34" charset="0"/>
                <a:cs typeface="Arial" panose="020B0604020202020204" pitchFamily="34" charset="0"/>
              </a:rPr>
              <a:t>RTSG *</a:t>
            </a:r>
          </a:p>
          <a:p>
            <a:pPr>
              <a:buFontTx/>
              <a:buChar char="-"/>
            </a:pPr>
            <a:r>
              <a:rPr lang="en-GB" sz="2000" dirty="0">
                <a:latin typeface="Arial" panose="020B0604020202020204" pitchFamily="34" charset="0"/>
                <a:cs typeface="Arial" panose="020B0604020202020204" pitchFamily="34" charset="0"/>
              </a:rPr>
              <a:t>Travel &amp; conference allowance *</a:t>
            </a:r>
          </a:p>
          <a:p>
            <a:pPr>
              <a:buFontTx/>
              <a:buChar char="-"/>
            </a:pPr>
            <a:r>
              <a:rPr lang="en-GB" sz="2000" dirty="0">
                <a:latin typeface="Arial" panose="020B0604020202020204" pitchFamily="34" charset="0"/>
                <a:cs typeface="Arial" panose="020B0604020202020204" pitchFamily="34" charset="0"/>
              </a:rPr>
              <a:t>3 month internship not required element of the award, but possible (with </a:t>
            </a:r>
            <a:r>
              <a:rPr lang="en-GB" sz="2000" dirty="0" err="1">
                <a:latin typeface="Arial" panose="020B0604020202020204" pitchFamily="34" charset="0"/>
                <a:cs typeface="Arial" panose="020B0604020202020204" pitchFamily="34" charset="0"/>
              </a:rPr>
              <a:t>IoS</a:t>
            </a:r>
            <a:r>
              <a:rPr lang="en-GB" sz="2000" dirty="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p>
            <a:r>
              <a:rPr lang="en-GB"/>
              <a:t>MRC LID Welcome &amp; Induction</a:t>
            </a:r>
          </a:p>
        </p:txBody>
      </p:sp>
      <p:sp>
        <p:nvSpPr>
          <p:cNvPr id="8" name="Slide Number Placeholder 7"/>
          <p:cNvSpPr>
            <a:spLocks noGrp="1"/>
          </p:cNvSpPr>
          <p:nvPr>
            <p:ph type="sldNum" sz="quarter" idx="12"/>
          </p:nvPr>
        </p:nvSpPr>
        <p:spPr/>
        <p:txBody>
          <a:bodyPr/>
          <a:lstStyle/>
          <a:p>
            <a:fld id="{11BA35AB-851B-4F72-885C-DF534FCF2DDA}" type="slidenum">
              <a:rPr lang="en-GB" smtClean="0"/>
              <a:t>10</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485" y="503178"/>
            <a:ext cx="2197074" cy="1026996"/>
          </a:xfrm>
          <a:prstGeom prst="rect">
            <a:avLst/>
          </a:prstGeom>
        </p:spPr>
      </p:pic>
      <p:pic>
        <p:nvPicPr>
          <p:cNvPr id="10" name="Picture 9"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
        <p:nvSpPr>
          <p:cNvPr id="15" name="Content Placeholder 4"/>
          <p:cNvSpPr txBox="1">
            <a:spLocks/>
          </p:cNvSpPr>
          <p:nvPr/>
        </p:nvSpPr>
        <p:spPr>
          <a:xfrm>
            <a:off x="609600" y="1644717"/>
            <a:ext cx="10130502" cy="1073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latin typeface="Arial" panose="020B0604020202020204" pitchFamily="34" charset="0"/>
                <a:cs typeface="Arial" panose="020B0604020202020204" pitchFamily="34" charset="0"/>
              </a:rPr>
              <a:t>DTP purpose = </a:t>
            </a:r>
            <a:r>
              <a:rPr lang="en-GB" sz="1700" dirty="0">
                <a:solidFill>
                  <a:srgbClr val="0070C0"/>
                </a:solidFill>
                <a:latin typeface="Arial" panose="020B0604020202020204" pitchFamily="34" charset="0"/>
                <a:cs typeface="Arial" panose="020B0604020202020204" pitchFamily="34" charset="0"/>
              </a:rPr>
              <a:t>exceptional training opportunities </a:t>
            </a:r>
            <a:r>
              <a:rPr lang="en-GB" sz="1700" dirty="0">
                <a:latin typeface="Arial" panose="020B0604020202020204" pitchFamily="34" charset="0"/>
                <a:cs typeface="Arial" panose="020B0604020202020204" pitchFamily="34" charset="0"/>
              </a:rPr>
              <a:t>across the MRC’s remit &amp; strategic priority areas. </a:t>
            </a:r>
          </a:p>
          <a:p>
            <a:pPr marL="0" indent="0">
              <a:buNone/>
            </a:pPr>
            <a:r>
              <a:rPr lang="en-GB" sz="1700" dirty="0">
                <a:latin typeface="Arial" panose="020B0604020202020204" pitchFamily="34" charset="0"/>
                <a:cs typeface="Arial" panose="020B0604020202020204" pitchFamily="34" charset="0"/>
              </a:rPr>
              <a:t>Our DTP (MRC LID) offers 2 types of awards (or routes).</a:t>
            </a:r>
          </a:p>
          <a:p>
            <a:pPr marL="0" indent="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118972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a:latin typeface="Arial" panose="020B0604020202020204" pitchFamily="34" charset="0"/>
                <a:cs typeface="Arial" panose="020B0604020202020204" pitchFamily="34" charset="0"/>
              </a:rPr>
              <a:t>Placement / Internship</a:t>
            </a:r>
          </a:p>
        </p:txBody>
      </p:sp>
      <p:sp>
        <p:nvSpPr>
          <p:cNvPr id="3" name="Content Placeholder 2"/>
          <p:cNvSpPr>
            <a:spLocks noGrp="1"/>
          </p:cNvSpPr>
          <p:nvPr>
            <p:ph idx="1"/>
          </p:nvPr>
        </p:nvSpPr>
        <p:spPr/>
        <p:txBody>
          <a:bodyPr>
            <a:normAutofit/>
          </a:bodyPr>
          <a:lstStyle/>
          <a:p>
            <a:pPr marL="0" indent="0">
              <a:buNone/>
            </a:pPr>
            <a:endParaRPr lang="en-GB" sz="2000" dirty="0">
              <a:solidFill>
                <a:srgbClr val="000000"/>
              </a:solidFill>
              <a:latin typeface="Arial" panose="020B0604020202020204" pitchFamily="34" charset="0"/>
              <a:cs typeface="Arial" panose="020B0604020202020204" pitchFamily="34" charset="0"/>
            </a:endParaRPr>
          </a:p>
          <a:p>
            <a:pPr marL="0" indent="0">
              <a:buNone/>
            </a:pPr>
            <a:r>
              <a:rPr lang="en-GB" dirty="0">
                <a:solidFill>
                  <a:srgbClr val="000000"/>
                </a:solidFill>
                <a:latin typeface="Arial" panose="020B0604020202020204" pitchFamily="34" charset="0"/>
                <a:cs typeface="Arial" panose="020B0604020202020204" pitchFamily="34" charset="0"/>
              </a:rPr>
              <a:t>	Essential or optional?</a:t>
            </a:r>
          </a:p>
          <a:p>
            <a:pPr marL="0" indent="0">
              <a:buNone/>
            </a:pPr>
            <a:r>
              <a:rPr lang="en-GB" dirty="0">
                <a:solidFill>
                  <a:srgbClr val="000000"/>
                </a:solidFill>
                <a:latin typeface="Arial" panose="020B0604020202020204" pitchFamily="34" charset="0"/>
                <a:cs typeface="Arial" panose="020B0604020202020204" pitchFamily="34" charset="0"/>
              </a:rPr>
              <a:t>						Duration?</a:t>
            </a:r>
          </a:p>
          <a:p>
            <a:pPr marL="0" indent="0">
              <a:buNone/>
            </a:pPr>
            <a:r>
              <a:rPr lang="en-GB" dirty="0">
                <a:solidFill>
                  <a:srgbClr val="000000"/>
                </a:solidFill>
                <a:latin typeface="Arial" panose="020B0604020202020204" pitchFamily="34" charset="0"/>
                <a:cs typeface="Arial" panose="020B0604020202020204" pitchFamily="34" charset="0"/>
              </a:rPr>
              <a:t>			What?</a:t>
            </a:r>
          </a:p>
          <a:p>
            <a:pPr marL="0" indent="0">
              <a:buNone/>
            </a:pPr>
            <a:r>
              <a:rPr lang="en-GB" dirty="0">
                <a:solidFill>
                  <a:srgbClr val="000000"/>
                </a:solidFill>
                <a:latin typeface="Arial" panose="020B0604020202020204" pitchFamily="34" charset="0"/>
                <a:cs typeface="Arial" panose="020B0604020202020204" pitchFamily="34" charset="0"/>
              </a:rPr>
              <a:t>					Where?	</a:t>
            </a:r>
          </a:p>
          <a:p>
            <a:pPr marL="0" indent="0">
              <a:buNone/>
            </a:pPr>
            <a:r>
              <a:rPr lang="en-GB" dirty="0">
                <a:solidFill>
                  <a:srgbClr val="000000"/>
                </a:solidFill>
                <a:latin typeface="Arial" panose="020B0604020202020204" pitchFamily="34" charset="0"/>
                <a:cs typeface="Arial" panose="020B0604020202020204" pitchFamily="34" charset="0"/>
              </a:rPr>
              <a:t>		When?</a:t>
            </a:r>
          </a:p>
          <a:p>
            <a:pPr marL="0" indent="0">
              <a:buNone/>
            </a:pPr>
            <a:r>
              <a:rPr lang="en-GB" dirty="0">
                <a:solidFill>
                  <a:srgbClr val="000000"/>
                </a:solidFill>
                <a:latin typeface="Arial" panose="020B0604020202020204" pitchFamily="34" charset="0"/>
                <a:cs typeface="Arial" panose="020B0604020202020204" pitchFamily="34" charset="0"/>
              </a:rPr>
              <a:t>							£</a:t>
            </a:r>
          </a:p>
          <a:p>
            <a:pPr marL="0" indent="0">
              <a:buNone/>
            </a:pPr>
            <a:r>
              <a:rPr lang="en-GB" dirty="0">
                <a:solidFill>
                  <a:srgbClr val="000000"/>
                </a:solidFill>
                <a:latin typeface="Arial" panose="020B0604020202020204" pitchFamily="34" charset="0"/>
                <a:cs typeface="Arial" panose="020B0604020202020204" pitchFamily="34" charset="0"/>
              </a:rPr>
              <a:t>			Approval &amp; Feedback</a:t>
            </a:r>
          </a:p>
        </p:txBody>
      </p:sp>
      <p:sp>
        <p:nvSpPr>
          <p:cNvPr id="4" name="Footer Placeholder 3"/>
          <p:cNvSpPr>
            <a:spLocks noGrp="1"/>
          </p:cNvSpPr>
          <p:nvPr>
            <p:ph type="ftr" sz="quarter" idx="11"/>
          </p:nvPr>
        </p:nvSpPr>
        <p:spPr/>
        <p:txBody>
          <a:bodyPr/>
          <a:lstStyle/>
          <a:p>
            <a:r>
              <a:rPr lang="en-GB" dirty="0"/>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11</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Tree>
    <p:extLst>
      <p:ext uri="{BB962C8B-B14F-4D97-AF65-F5344CB8AC3E}">
        <p14:creationId xmlns:p14="http://schemas.microsoft.com/office/powerpoint/2010/main" val="84147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a:latin typeface="Arial" panose="020B0604020202020204" pitchFamily="34" charset="0"/>
                <a:cs typeface="Arial" panose="020B0604020202020204" pitchFamily="34" charset="0"/>
              </a:rPr>
              <a:t>Conferences &amp; Training</a:t>
            </a:r>
          </a:p>
        </p:txBody>
      </p:sp>
      <p:sp>
        <p:nvSpPr>
          <p:cNvPr id="3" name="Content Placeholder 2"/>
          <p:cNvSpPr>
            <a:spLocks noGrp="1"/>
          </p:cNvSpPr>
          <p:nvPr>
            <p:ph idx="1"/>
          </p:nvPr>
        </p:nvSpPr>
        <p:spPr/>
        <p:txBody>
          <a:bodyPr>
            <a:normAutofit fontScale="85000" lnSpcReduction="20000"/>
          </a:bodyPr>
          <a:lstStyle/>
          <a:p>
            <a:pPr marL="0" indent="0">
              <a:buNone/>
            </a:pPr>
            <a:r>
              <a:rPr lang="en-GB" sz="2000" u="sng" dirty="0">
                <a:solidFill>
                  <a:srgbClr val="000000"/>
                </a:solidFill>
                <a:latin typeface="Arial" panose="020B0604020202020204" pitchFamily="34" charset="0"/>
                <a:cs typeface="Arial" panose="020B0604020202020204" pitchFamily="34" charset="0"/>
              </a:rPr>
              <a:t>CONFERENCES</a:t>
            </a:r>
          </a:p>
          <a:p>
            <a:pPr marL="0" indent="0">
              <a:buNone/>
            </a:pPr>
            <a:r>
              <a:rPr lang="en-GB" sz="2000" dirty="0">
                <a:solidFill>
                  <a:srgbClr val="000000"/>
                </a:solidFill>
                <a:latin typeface="Arial" panose="020B0604020202020204" pitchFamily="34" charset="0"/>
                <a:cs typeface="Arial" panose="020B0604020202020204" pitchFamily="34" charset="0"/>
              </a:rPr>
              <a:t>Conference attendance expectation = 2 UK or EU + 1 overseas, as appropriate.</a:t>
            </a:r>
          </a:p>
          <a:p>
            <a:pPr marL="0" indent="0">
              <a:buNone/>
            </a:pPr>
            <a:r>
              <a:rPr lang="en-GB" sz="2000" dirty="0">
                <a:solidFill>
                  <a:srgbClr val="000000"/>
                </a:solidFill>
                <a:latin typeface="Arial" panose="020B0604020202020204" pitchFamily="34" charset="0"/>
                <a:cs typeface="Arial" panose="020B0604020202020204" pitchFamily="34" charset="0"/>
              </a:rPr>
              <a:t>RTSG</a:t>
            </a:r>
          </a:p>
          <a:p>
            <a:pPr marL="0" indent="0">
              <a:buNone/>
            </a:pPr>
            <a:endParaRPr lang="en-GB" sz="2000" dirty="0">
              <a:solidFill>
                <a:srgbClr val="000000"/>
              </a:solidFill>
              <a:latin typeface="Arial" panose="020B0604020202020204" pitchFamily="34" charset="0"/>
              <a:cs typeface="Arial" panose="020B0604020202020204" pitchFamily="34" charset="0"/>
            </a:endParaRPr>
          </a:p>
          <a:p>
            <a:pPr marL="0" indent="0">
              <a:buNone/>
            </a:pPr>
            <a:r>
              <a:rPr lang="en-GB" sz="2000" u="sng" dirty="0">
                <a:solidFill>
                  <a:srgbClr val="000000"/>
                </a:solidFill>
                <a:latin typeface="Arial" panose="020B0604020202020204" pitchFamily="34" charset="0"/>
                <a:cs typeface="Arial" panose="020B0604020202020204" pitchFamily="34" charset="0"/>
              </a:rPr>
              <a:t>TRAINING</a:t>
            </a:r>
            <a:endParaRPr lang="en-GB" sz="2000" dirty="0">
              <a:solidFill>
                <a:srgbClr val="000000"/>
              </a:solidFill>
              <a:latin typeface="Arial" panose="020B0604020202020204" pitchFamily="34" charset="0"/>
              <a:cs typeface="Arial" panose="020B0604020202020204" pitchFamily="34" charset="0"/>
            </a:endParaRPr>
          </a:p>
          <a:p>
            <a:pPr marL="0" indent="0">
              <a:buNone/>
            </a:pPr>
            <a:r>
              <a:rPr lang="en-GB" sz="2000" dirty="0">
                <a:solidFill>
                  <a:srgbClr val="0070C0"/>
                </a:solidFill>
                <a:latin typeface="Arial" panose="020B0604020202020204" pitchFamily="34" charset="0"/>
                <a:cs typeface="Arial" panose="020B0604020202020204" pitchFamily="34" charset="0"/>
              </a:rPr>
              <a:t>Exceptional student-led training.</a:t>
            </a:r>
          </a:p>
          <a:p>
            <a:pPr marL="0" indent="0">
              <a:buNone/>
            </a:pPr>
            <a:r>
              <a:rPr lang="en-GB" sz="2000" dirty="0">
                <a:solidFill>
                  <a:srgbClr val="000000"/>
                </a:solidFill>
                <a:latin typeface="Arial" panose="020B0604020202020204" pitchFamily="34" charset="0"/>
                <a:cs typeface="Arial" panose="020B0604020202020204" pitchFamily="34" charset="0"/>
              </a:rPr>
              <a:t> 	</a:t>
            </a:r>
            <a:br>
              <a:rPr lang="en-GB" sz="1900" dirty="0">
                <a:solidFill>
                  <a:srgbClr val="000000"/>
                </a:solidFill>
                <a:latin typeface="Arial" panose="020B0604020202020204" pitchFamily="34" charset="0"/>
                <a:cs typeface="Arial" panose="020B0604020202020204" pitchFamily="34" charset="0"/>
              </a:rPr>
            </a:br>
            <a:r>
              <a:rPr lang="en-GB" sz="1900" dirty="0">
                <a:solidFill>
                  <a:srgbClr val="000000"/>
                </a:solidFill>
                <a:latin typeface="Arial" panose="020B0604020202020204" pitchFamily="34" charset="0"/>
                <a:cs typeface="Arial" panose="020B0604020202020204" pitchFamily="34" charset="0"/>
              </a:rPr>
              <a:t>Cohort 						Personal</a:t>
            </a:r>
          </a:p>
          <a:p>
            <a:pPr marL="0" indent="0">
              <a:buNone/>
            </a:pPr>
            <a:r>
              <a:rPr lang="en-GB" sz="1900" dirty="0">
                <a:solidFill>
                  <a:srgbClr val="000000"/>
                </a:solidFill>
                <a:latin typeface="Arial" panose="020B0604020202020204" pitchFamily="34" charset="0"/>
                <a:cs typeface="Arial" panose="020B0604020202020204" pitchFamily="34" charset="0"/>
              </a:rPr>
              <a:t>* Twice a year (usually Nov &amp; May)			Should be more than standard PhD</a:t>
            </a:r>
          </a:p>
          <a:p>
            <a:pPr marL="0" indent="0">
              <a:buNone/>
            </a:pPr>
            <a:r>
              <a:rPr lang="en-GB" sz="1900" dirty="0">
                <a:solidFill>
                  <a:srgbClr val="000000"/>
                </a:solidFill>
                <a:latin typeface="Arial" panose="020B0604020202020204" pitchFamily="34" charset="0"/>
                <a:cs typeface="Arial" panose="020B0604020202020204" pitchFamily="34" charset="0"/>
              </a:rPr>
              <a:t>* Student Reps will liaise with Board re: requests 		* Transferable skills training (compulsory)</a:t>
            </a:r>
          </a:p>
          <a:p>
            <a:pPr marL="1371600" lvl="3" indent="0">
              <a:buNone/>
            </a:pPr>
            <a:r>
              <a:rPr lang="en-GB" sz="1900" dirty="0">
                <a:solidFill>
                  <a:srgbClr val="000000"/>
                </a:solidFill>
                <a:latin typeface="Arial" panose="020B0604020202020204" pitchFamily="34" charset="0"/>
                <a:cs typeface="Arial" panose="020B0604020202020204" pitchFamily="34" charset="0"/>
              </a:rPr>
              <a:t>					* Other skills (PhD; MRC priority skills list)</a:t>
            </a:r>
          </a:p>
          <a:p>
            <a:pPr marL="0" indent="0">
              <a:buNone/>
            </a:pPr>
            <a:r>
              <a:rPr lang="en-GB" sz="1900" dirty="0">
                <a:solidFill>
                  <a:srgbClr val="000000"/>
                </a:solidFill>
                <a:latin typeface="Arial" panose="020B0604020202020204" pitchFamily="34" charset="0"/>
                <a:cs typeface="Arial" panose="020B0604020202020204" pitchFamily="34" charset="0"/>
              </a:rPr>
              <a:t>						* 4 Modules	</a:t>
            </a:r>
          </a:p>
          <a:p>
            <a:pPr marL="0" indent="0">
              <a:buNone/>
            </a:pPr>
            <a:r>
              <a:rPr lang="en-GB" sz="1900" dirty="0">
                <a:solidFill>
                  <a:srgbClr val="000000"/>
                </a:solidFill>
                <a:latin typeface="Arial" panose="020B0604020202020204" pitchFamily="34" charset="0"/>
                <a:cs typeface="Arial" panose="020B0604020202020204" pitchFamily="34" charset="0"/>
              </a:rPr>
              <a:t>						* External options</a:t>
            </a:r>
          </a:p>
          <a:p>
            <a:pPr marL="0" indent="0">
              <a:buNone/>
            </a:pPr>
            <a:r>
              <a:rPr lang="en-GB" sz="1900" dirty="0">
                <a:solidFill>
                  <a:srgbClr val="000000"/>
                </a:solidFill>
                <a:latin typeface="Arial" panose="020B0604020202020204" pitchFamily="34" charset="0"/>
                <a:cs typeface="Arial" panose="020B0604020202020204" pitchFamily="34" charset="0"/>
              </a:rPr>
              <a:t>						* (1+3 – MSc is training! Above refers to MPhil/PhD)</a:t>
            </a:r>
            <a:br>
              <a:rPr lang="en-GB" sz="2000" dirty="0">
                <a:solidFill>
                  <a:srgbClr val="000000"/>
                </a:solidFill>
                <a:latin typeface="Arial" panose="020B0604020202020204" pitchFamily="34" charset="0"/>
                <a:cs typeface="Arial" panose="020B0604020202020204" pitchFamily="34" charset="0"/>
              </a:rPr>
            </a:br>
            <a:r>
              <a:rPr lang="en-GB" sz="2000" dirty="0">
                <a:solidFill>
                  <a:srgbClr val="000000"/>
                </a:solidFill>
                <a:latin typeface="Arial" panose="020B0604020202020204" pitchFamily="34" charset="0"/>
                <a:cs typeface="Arial" panose="020B0604020202020204" pitchFamily="34" charset="0"/>
              </a:rPr>
              <a:t>		</a:t>
            </a:r>
          </a:p>
          <a:p>
            <a:pPr marL="0" indent="0">
              <a:buNone/>
            </a:pPr>
            <a:endParaRPr lang="en-GB" sz="2000" dirty="0">
              <a:solidFill>
                <a:srgbClr val="000000"/>
              </a:solidFill>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MRC LID Welcome &amp; Induction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BA35AB-851B-4F72-885C-DF534FCF2D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Tree>
    <p:extLst>
      <p:ext uri="{BB962C8B-B14F-4D97-AF65-F5344CB8AC3E}">
        <p14:creationId xmlns:p14="http://schemas.microsoft.com/office/powerpoint/2010/main" val="79233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Money</a:t>
            </a:r>
          </a:p>
        </p:txBody>
      </p:sp>
      <p:sp>
        <p:nvSpPr>
          <p:cNvPr id="3" name="Content Placeholder 2"/>
          <p:cNvSpPr>
            <a:spLocks noGrp="1"/>
          </p:cNvSpPr>
          <p:nvPr>
            <p:ph idx="1"/>
          </p:nvPr>
        </p:nvSpPr>
        <p:spPr/>
        <p:txBody>
          <a:bodyPr>
            <a:normAutofit/>
          </a:bodyPr>
          <a:lstStyle/>
          <a:p>
            <a:pPr marL="0" indent="0">
              <a:buNone/>
            </a:pPr>
            <a:r>
              <a:rPr lang="en-GB" sz="1600" dirty="0">
                <a:latin typeface="Arial" panose="020B0604020202020204" pitchFamily="34" charset="0"/>
                <a:cs typeface="Arial" panose="020B0604020202020204" pitchFamily="34" charset="0"/>
              </a:rPr>
              <a:t>Notional award value each year. 2020-21 notional studentship amounts:</a:t>
            </a: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Notional values usually increase year-on-year. Actual UKRI Studentships rates usually published early Spring for next AY. </a:t>
            </a:r>
          </a:p>
          <a:p>
            <a:pPr marL="0" indent="0">
              <a:buNone/>
            </a:pPr>
            <a:r>
              <a:rPr lang="en-GB" sz="1400" dirty="0">
                <a:latin typeface="Arial" panose="020B0604020202020204" pitchFamily="34" charset="0"/>
                <a:cs typeface="Arial" panose="020B0604020202020204" pitchFamily="34" charset="0"/>
              </a:rPr>
              <a:t>MRC website: </a:t>
            </a:r>
            <a:r>
              <a:rPr lang="en-GB" sz="1400" dirty="0">
                <a:latin typeface="Arial" panose="020B0604020202020204" pitchFamily="34" charset="0"/>
                <a:cs typeface="Arial" panose="020B0604020202020204" pitchFamily="34" charset="0"/>
                <a:hlinkClick r:id="rId3"/>
              </a:rPr>
              <a:t>https://mrc.ukri.org/skills-careers/studentships/</a:t>
            </a:r>
            <a:r>
              <a:rPr lang="en-GB" sz="1400" dirty="0">
                <a:latin typeface="Arial" panose="020B0604020202020204" pitchFamily="34" charset="0"/>
                <a:cs typeface="Arial" panose="020B0604020202020204" pitchFamily="34" charset="0"/>
              </a:rPr>
              <a:t>  (see DTP/Studentships section). </a:t>
            </a:r>
          </a:p>
          <a:p>
            <a:pPr marL="0" indent="0">
              <a:buNone/>
            </a:pPr>
            <a:endParaRPr lang="en-GB" sz="1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13</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
        <p:nvSpPr>
          <p:cNvPr id="8" name="Text Placeholder 4"/>
          <p:cNvSpPr txBox="1">
            <a:spLocks/>
          </p:cNvSpPr>
          <p:nvPr/>
        </p:nvSpPr>
        <p:spPr>
          <a:xfrm>
            <a:off x="1077354" y="5373634"/>
            <a:ext cx="10515600" cy="9827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949016376"/>
              </p:ext>
            </p:extLst>
          </p:nvPr>
        </p:nvGraphicFramePr>
        <p:xfrm>
          <a:off x="838200" y="2188501"/>
          <a:ext cx="10384767" cy="2687320"/>
        </p:xfrm>
        <a:graphic>
          <a:graphicData uri="http://schemas.openxmlformats.org/drawingml/2006/table">
            <a:tbl>
              <a:tblPr firstRow="1" bandRow="1">
                <a:tableStyleId>{5C22544A-7EE6-4342-B048-85BDC9FD1C3A}</a:tableStyleId>
              </a:tblPr>
              <a:tblGrid>
                <a:gridCol w="1922253">
                  <a:extLst>
                    <a:ext uri="{9D8B030D-6E8A-4147-A177-3AD203B41FA5}">
                      <a16:colId xmlns:a16="http://schemas.microsoft.com/office/drawing/2014/main" val="2027582652"/>
                    </a:ext>
                  </a:extLst>
                </a:gridCol>
                <a:gridCol w="2760453">
                  <a:extLst>
                    <a:ext uri="{9D8B030D-6E8A-4147-A177-3AD203B41FA5}">
                      <a16:colId xmlns:a16="http://schemas.microsoft.com/office/drawing/2014/main" val="2032778520"/>
                    </a:ext>
                  </a:extLst>
                </a:gridCol>
                <a:gridCol w="5702061">
                  <a:extLst>
                    <a:ext uri="{9D8B030D-6E8A-4147-A177-3AD203B41FA5}">
                      <a16:colId xmlns:a16="http://schemas.microsoft.com/office/drawing/2014/main" val="2510344825"/>
                    </a:ext>
                  </a:extLst>
                </a:gridCol>
              </a:tblGrid>
              <a:tr h="310550">
                <a:tc>
                  <a:txBody>
                    <a:bodyPr/>
                    <a:lstStyle/>
                    <a:p>
                      <a:r>
                        <a:rPr lang="en-GB" sz="1600" dirty="0">
                          <a:latin typeface="Arial" panose="020B0604020202020204" pitchFamily="34" charset="0"/>
                          <a:cs typeface="Arial" panose="020B0604020202020204" pitchFamily="34" charset="0"/>
                        </a:rPr>
                        <a:t>PAYMENT TYPE</a:t>
                      </a:r>
                    </a:p>
                  </a:txBody>
                  <a:tcPr/>
                </a:tc>
                <a:tc>
                  <a:txBody>
                    <a:bodyPr/>
                    <a:lstStyle/>
                    <a:p>
                      <a:r>
                        <a:rPr lang="en-GB" sz="1600" dirty="0">
                          <a:latin typeface="Arial" panose="020B0604020202020204" pitchFamily="34" charset="0"/>
                          <a:cs typeface="Arial" panose="020B0604020202020204" pitchFamily="34" charset="0"/>
                        </a:rPr>
                        <a:t>AMOUNTS PER ANNUM</a:t>
                      </a:r>
                    </a:p>
                  </a:txBody>
                  <a:tcPr/>
                </a:tc>
                <a:tc>
                  <a:txBody>
                    <a:bodyPr/>
                    <a:lstStyle/>
                    <a:p>
                      <a:r>
                        <a:rPr lang="en-GB" sz="1600" dirty="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736570912"/>
                  </a:ext>
                </a:extLst>
              </a:tr>
              <a:tr h="370840">
                <a:tc>
                  <a:txBody>
                    <a:bodyPr/>
                    <a:lstStyle/>
                    <a:p>
                      <a:r>
                        <a:rPr lang="en-GB" sz="1400" dirty="0">
                          <a:latin typeface="Arial" panose="020B0604020202020204" pitchFamily="34" charset="0"/>
                          <a:cs typeface="Arial" panose="020B0604020202020204" pitchFamily="34" charset="0"/>
                        </a:rPr>
                        <a:t>Minimum stipend</a:t>
                      </a:r>
                    </a:p>
                  </a:txBody>
                  <a:tcPr/>
                </a:tc>
                <a:tc>
                  <a:txBody>
                    <a:bodyPr/>
                    <a:lstStyle/>
                    <a:p>
                      <a:r>
                        <a:rPr lang="en-GB" sz="1400" dirty="0">
                          <a:latin typeface="Arial" panose="020B0604020202020204" pitchFamily="34" charset="0"/>
                          <a:cs typeface="Arial" panose="020B0604020202020204" pitchFamily="34" charset="0"/>
                        </a:rPr>
                        <a:t>£17,285.00</a:t>
                      </a:r>
                    </a:p>
                  </a:txBody>
                  <a:tcPr/>
                </a:tc>
                <a:tc>
                  <a:txBody>
                    <a:bodyPr/>
                    <a:lstStyle/>
                    <a:p>
                      <a:r>
                        <a:rPr lang="en-GB" sz="1400" dirty="0">
                          <a:latin typeface="Arial" panose="020B0604020202020204" pitchFamily="34" charset="0"/>
                          <a:cs typeface="Arial" panose="020B0604020202020204" pitchFamily="34" charset="0"/>
                        </a:rPr>
                        <a:t>Tax-free payment. Includes £2,000.00 London weighting</a:t>
                      </a:r>
                    </a:p>
                  </a:txBody>
                  <a:tcPr/>
                </a:tc>
                <a:extLst>
                  <a:ext uri="{0D108BD9-81ED-4DB2-BD59-A6C34878D82A}">
                    <a16:rowId xmlns:a16="http://schemas.microsoft.com/office/drawing/2014/main" val="3688409501"/>
                  </a:ext>
                </a:extLst>
              </a:tr>
              <a:tr h="370840">
                <a:tc>
                  <a:txBody>
                    <a:bodyPr/>
                    <a:lstStyle/>
                    <a:p>
                      <a:r>
                        <a:rPr lang="en-GB" sz="1400" dirty="0">
                          <a:latin typeface="Arial" panose="020B0604020202020204" pitchFamily="34" charset="0"/>
                          <a:cs typeface="Arial" panose="020B0604020202020204" pitchFamily="34" charset="0"/>
                        </a:rPr>
                        <a:t>Fees</a:t>
                      </a:r>
                    </a:p>
                  </a:txBody>
                  <a:tcPr/>
                </a:tc>
                <a:tc>
                  <a:txBody>
                    <a:bodyPr/>
                    <a:lstStyle/>
                    <a:p>
                      <a:r>
                        <a:rPr lang="en-GB" sz="1400" dirty="0">
                          <a:latin typeface="Arial" panose="020B0604020202020204" pitchFamily="34" charset="0"/>
                          <a:cs typeface="Arial" panose="020B0604020202020204" pitchFamily="34" charset="0"/>
                        </a:rPr>
                        <a:t>£4,407.00</a:t>
                      </a:r>
                    </a:p>
                  </a:txBody>
                  <a:tcPr/>
                </a:tc>
                <a:tc>
                  <a:txBody>
                    <a:bodyPr/>
                    <a:lstStyle/>
                    <a:p>
                      <a:r>
                        <a:rPr lang="en-GB" sz="1400" dirty="0">
                          <a:latin typeface="Arial" panose="020B0604020202020204" pitchFamily="34" charset="0"/>
                          <a:cs typeface="Arial" panose="020B0604020202020204" pitchFamily="34" charset="0"/>
                        </a:rPr>
                        <a:t>Sessional fee including tuition, supervision, registration and bench fees. LSHTM</a:t>
                      </a:r>
                      <a:r>
                        <a:rPr lang="en-GB" sz="1400" baseline="0" dirty="0">
                          <a:latin typeface="Arial" panose="020B0604020202020204" pitchFamily="34" charset="0"/>
                          <a:cs typeface="Arial" panose="020B0604020202020204" pitchFamily="34" charset="0"/>
                        </a:rPr>
                        <a:t> &amp; SGUL top-up fees to institutional levels.</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6578994"/>
                  </a:ext>
                </a:extLst>
              </a:tr>
              <a:tr h="370840">
                <a:tc>
                  <a:txBody>
                    <a:bodyPr/>
                    <a:lstStyle/>
                    <a:p>
                      <a:r>
                        <a:rPr lang="en-GB" sz="1400" dirty="0">
                          <a:latin typeface="Arial" panose="020B0604020202020204" pitchFamily="34" charset="0"/>
                          <a:cs typeface="Arial" panose="020B0604020202020204" pitchFamily="34" charset="0"/>
                        </a:rPr>
                        <a:t>RTSG</a:t>
                      </a:r>
                    </a:p>
                  </a:txBody>
                  <a:tcPr/>
                </a:tc>
                <a:tc>
                  <a:txBody>
                    <a:bodyPr/>
                    <a:lstStyle/>
                    <a:p>
                      <a:r>
                        <a:rPr lang="en-GB" sz="1400" dirty="0">
                          <a:latin typeface="Arial" panose="020B0604020202020204" pitchFamily="34" charset="0"/>
                          <a:cs typeface="Arial" panose="020B0604020202020204" pitchFamily="34" charset="0"/>
                        </a:rPr>
                        <a:t>£5,000.00</a:t>
                      </a:r>
                    </a:p>
                  </a:txBody>
                  <a:tcPr/>
                </a:tc>
                <a:tc>
                  <a:txBody>
                    <a:bodyPr/>
                    <a:lstStyle/>
                    <a:p>
                      <a:r>
                        <a:rPr lang="en-GB" sz="1400" dirty="0">
                          <a:latin typeface="Arial" panose="020B0604020202020204" pitchFamily="34" charset="0"/>
                          <a:cs typeface="Arial" panose="020B0604020202020204" pitchFamily="34" charset="0"/>
                        </a:rPr>
                        <a:t>Contribution towards consumable costs of training research students. Amount can be reduced where</a:t>
                      </a:r>
                      <a:r>
                        <a:rPr lang="en-GB" sz="1400" baseline="0" dirty="0">
                          <a:latin typeface="Arial" panose="020B0604020202020204" pitchFamily="34" charset="0"/>
                          <a:cs typeface="Arial" panose="020B0604020202020204" pitchFamily="34" charset="0"/>
                        </a:rPr>
                        <a:t> value is in excess of individual project requirements (</a:t>
                      </a:r>
                      <a:r>
                        <a:rPr lang="en-GB" sz="1400" baseline="0" dirty="0" err="1">
                          <a:latin typeface="Arial" panose="020B0604020202020204" pitchFamily="34" charset="0"/>
                          <a:cs typeface="Arial" panose="020B0604020202020204" pitchFamily="34" charset="0"/>
                        </a:rPr>
                        <a:t>eg</a:t>
                      </a:r>
                      <a:r>
                        <a:rPr lang="en-GB" sz="1400" baseline="0" dirty="0">
                          <a:latin typeface="Arial" panose="020B0604020202020204" pitchFamily="34" charset="0"/>
                          <a:cs typeface="Arial" panose="020B0604020202020204" pitchFamily="34" charset="0"/>
                        </a:rPr>
                        <a:t> “dry-lab” based projects; or where consumables have been leveraged from external sources), to minimum of £1,000.00</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4574802"/>
                  </a:ext>
                </a:extLst>
              </a:tr>
              <a:tr h="370840">
                <a:tc>
                  <a:txBody>
                    <a:bodyPr/>
                    <a:lstStyle/>
                    <a:p>
                      <a:r>
                        <a:rPr lang="en-GB" sz="1400" dirty="0">
                          <a:latin typeface="Arial" panose="020B0604020202020204" pitchFamily="34" charset="0"/>
                          <a:cs typeface="Arial" panose="020B0604020202020204" pitchFamily="34" charset="0"/>
                        </a:rPr>
                        <a:t>Travel &amp; conference</a:t>
                      </a:r>
                    </a:p>
                  </a:txBody>
                  <a:tcPr/>
                </a:tc>
                <a:tc>
                  <a:txBody>
                    <a:bodyPr/>
                    <a:lstStyle/>
                    <a:p>
                      <a:r>
                        <a:rPr lang="en-GB" sz="1400" dirty="0">
                          <a:latin typeface="Arial" panose="020B0604020202020204" pitchFamily="34" charset="0"/>
                          <a:cs typeface="Arial" panose="020B0604020202020204" pitchFamily="34" charset="0"/>
                        </a:rPr>
                        <a:t>£300.00</a:t>
                      </a:r>
                    </a:p>
                  </a:txBody>
                  <a:tcPr/>
                </a:tc>
                <a:tc>
                  <a:txBody>
                    <a:bodyPr/>
                    <a:lstStyle/>
                    <a:p>
                      <a:r>
                        <a:rPr lang="en-GB" sz="1400" dirty="0">
                          <a:latin typeface="Arial" panose="020B0604020202020204" pitchFamily="34" charset="0"/>
                          <a:cs typeface="Arial" panose="020B0604020202020204" pitchFamily="34" charset="0"/>
                        </a:rPr>
                        <a:t>Contribution to the costs of attending scientific conferences, workshops, or visits to collaborators.</a:t>
                      </a:r>
                    </a:p>
                  </a:txBody>
                  <a:tcPr/>
                </a:tc>
                <a:extLst>
                  <a:ext uri="{0D108BD9-81ED-4DB2-BD59-A6C34878D82A}">
                    <a16:rowId xmlns:a16="http://schemas.microsoft.com/office/drawing/2014/main" val="1496687711"/>
                  </a:ext>
                </a:extLst>
              </a:tr>
            </a:tbl>
          </a:graphicData>
        </a:graphic>
      </p:graphicFrame>
    </p:spTree>
    <p:extLst>
      <p:ext uri="{BB962C8B-B14F-4D97-AF65-F5344CB8AC3E}">
        <p14:creationId xmlns:p14="http://schemas.microsoft.com/office/powerpoint/2010/main" val="300645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How does RTSG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work?</a:t>
            </a:r>
          </a:p>
        </p:txBody>
      </p:sp>
      <p:sp>
        <p:nvSpPr>
          <p:cNvPr id="3" name="Content Placeholder 2"/>
          <p:cNvSpPr>
            <a:spLocks noGrp="1"/>
          </p:cNvSpPr>
          <p:nvPr>
            <p:ph idx="1"/>
          </p:nvPr>
        </p:nvSpPr>
        <p:spPr/>
        <p:txBody>
          <a:bodyPr>
            <a:normAutofit fontScale="92500" lnSpcReduction="10000"/>
          </a:bodyPr>
          <a:lstStyle/>
          <a:p>
            <a:pPr marL="0" indent="0">
              <a:buNone/>
            </a:pPr>
            <a:endParaRPr lang="en-GB" sz="1100" b="1" dirty="0">
              <a:latin typeface="Arial" panose="020B0604020202020204" pitchFamily="34" charset="0"/>
              <a:cs typeface="Arial" panose="020B0604020202020204" pitchFamily="34" charset="0"/>
            </a:endParaRPr>
          </a:p>
          <a:p>
            <a:pPr marL="0" indent="0">
              <a:buNone/>
            </a:pPr>
            <a:r>
              <a:rPr lang="en-GB" sz="1200" b="1" dirty="0">
                <a:latin typeface="Arial" panose="020B0604020202020204" pitchFamily="34" charset="0"/>
                <a:cs typeface="Arial" panose="020B0604020202020204" pitchFamily="34" charset="0"/>
              </a:rPr>
              <a:t>RTSG Allowance</a:t>
            </a:r>
            <a:r>
              <a:rPr lang="en-GB" sz="1200" dirty="0">
                <a:latin typeface="Arial" panose="020B0604020202020204" pitchFamily="34" charset="0"/>
                <a:cs typeface="Arial" panose="020B0604020202020204" pitchFamily="34" charset="0"/>
              </a:rPr>
              <a:t> = a notional per person value from UKRI of GBP 1,000.00 – GBP 5,000.00</a:t>
            </a:r>
          </a:p>
          <a:p>
            <a:pPr marL="0" indent="0">
              <a:buNone/>
            </a:pPr>
            <a:r>
              <a:rPr lang="en-GB" sz="1200" dirty="0">
                <a:latin typeface="Arial" panose="020B0604020202020204" pitchFamily="34" charset="0"/>
                <a:cs typeface="Arial" panose="020B0604020202020204" pitchFamily="34" charset="0"/>
              </a:rPr>
              <a:t>Students with dry-lab or non-lab based projects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RTSG should cover laptop; software; fieldwork; 3-month placement; high cost training; institutional visits.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Not to be used for significant project changes or data collection – that should be covered by supervisors’ funds.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Full notional allowance given on the understanding that you will use it wisely and invest in your future self with good quality training.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Can be reassigned to lab students or other MRC cohort students to ensure best use of the funds across all students.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Be wise. Don’t waste/be profligate! Think of the MRC Cohort community.</a:t>
            </a:r>
          </a:p>
          <a:p>
            <a:pPr marL="0" indent="0">
              <a:buNone/>
            </a:pPr>
            <a:r>
              <a:rPr lang="en-GB" sz="1200" dirty="0">
                <a:latin typeface="Arial" panose="020B0604020202020204" pitchFamily="34" charset="0"/>
                <a:cs typeface="Arial" panose="020B0604020202020204" pitchFamily="34" charset="0"/>
              </a:rPr>
              <a:t>Students with lab-based projects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Full amount contributes to lab expenses (apply for flexible funding for 3-month placement &amp; high cost training)</a:t>
            </a:r>
          </a:p>
          <a:p>
            <a:pPr marL="0" indent="0">
              <a:buNone/>
            </a:pPr>
            <a:r>
              <a:rPr lang="en-GB" sz="1200" b="1" dirty="0">
                <a:latin typeface="Arial" panose="020B0604020202020204" pitchFamily="34" charset="0"/>
                <a:cs typeface="Arial" panose="020B0604020202020204" pitchFamily="34" charset="0"/>
              </a:rPr>
              <a:t>Conference/Travel allowance </a:t>
            </a:r>
            <a:r>
              <a:rPr lang="en-GB" sz="1200" dirty="0">
                <a:latin typeface="Arial" panose="020B0604020202020204" pitchFamily="34" charset="0"/>
                <a:cs typeface="Arial" panose="020B0604020202020204" pitchFamily="34" charset="0"/>
              </a:rPr>
              <a:t>= GBP 300.00 pa. </a:t>
            </a:r>
          </a:p>
          <a:p>
            <a:pPr marL="0" indent="0">
              <a:buNone/>
            </a:pPr>
            <a:r>
              <a:rPr lang="en-GB" sz="1200" dirty="0">
                <a:latin typeface="Arial" panose="020B0604020202020204" pitchFamily="34" charset="0"/>
                <a:cs typeface="Arial" panose="020B0604020202020204" pitchFamily="34" charset="0"/>
              </a:rPr>
              <a:t>Once this has been used for travel/conference you can dip into your RTSG if you have any £ available. </a:t>
            </a:r>
          </a:p>
          <a:p>
            <a:pPr marL="0" indent="0">
              <a:buNone/>
            </a:pPr>
            <a:r>
              <a:rPr lang="en-GB" sz="1200" dirty="0">
                <a:latin typeface="Arial" panose="020B0604020202020204" pitchFamily="34" charset="0"/>
                <a:cs typeface="Arial" panose="020B0604020202020204" pitchFamily="34" charset="0"/>
              </a:rPr>
              <a:t>It is not possible to use flexible funds for conference attendance.</a:t>
            </a:r>
          </a:p>
          <a:p>
            <a:pPr marL="0" indent="0">
              <a:buNone/>
            </a:pPr>
            <a:r>
              <a:rPr lang="en-GB" sz="1200" dirty="0">
                <a:latin typeface="Arial" panose="020B0604020202020204" pitchFamily="34" charset="0"/>
                <a:cs typeface="Arial" panose="020B0604020202020204" pitchFamily="34" charset="0"/>
              </a:rPr>
              <a:t>To note:</a:t>
            </a:r>
          </a:p>
          <a:p>
            <a:pPr marL="0" indent="0">
              <a:buNone/>
            </a:pPr>
            <a:r>
              <a:rPr lang="en-GB" sz="1200" dirty="0">
                <a:latin typeface="Arial" panose="020B0604020202020204" pitchFamily="34" charset="0"/>
                <a:cs typeface="Arial" panose="020B0604020202020204" pitchFamily="34" charset="0"/>
              </a:rPr>
              <a:t>	Use RTSG/travel/conference allowances first, before applying for flexible funding.</a:t>
            </a:r>
          </a:p>
          <a:p>
            <a:pPr marL="0" indent="0">
              <a:buNone/>
            </a:pPr>
            <a:r>
              <a:rPr lang="en-GB" sz="1200" dirty="0">
                <a:latin typeface="Arial" panose="020B0604020202020204" pitchFamily="34" charset="0"/>
                <a:cs typeface="Arial" panose="020B0604020202020204" pitchFamily="34" charset="0"/>
              </a:rPr>
              <a:t>	No food &amp; drink except a formal conference dinner (Board has agreed that this fund can be used to attend a conference dinner, as a 	networking 	opportunity.)</a:t>
            </a:r>
          </a:p>
          <a:p>
            <a:pPr marL="0" indent="0">
              <a:buNone/>
            </a:pPr>
            <a:r>
              <a:rPr lang="en-GB" sz="1200" dirty="0">
                <a:latin typeface="Arial" panose="020B0604020202020204" pitchFamily="34" charset="0"/>
                <a:cs typeface="Arial" panose="020B0604020202020204" pitchFamily="34" charset="0"/>
              </a:rPr>
              <a:t>	Can’t use what you haven’t ‘earned’ – no overspend please (your responsibility to keep track)! Unused allowances from previous years can be carried 	forward. </a:t>
            </a:r>
          </a:p>
          <a:p>
            <a:pPr marL="0" indent="0">
              <a:buNone/>
            </a:pPr>
            <a:r>
              <a:rPr lang="en-GB" sz="1200" dirty="0">
                <a:latin typeface="Arial" panose="020B0604020202020204" pitchFamily="34" charset="0"/>
                <a:cs typeface="Arial" panose="020B0604020202020204" pitchFamily="34" charset="0"/>
              </a:rPr>
              <a:t>	RTSG &amp; Conference/travel allowance held by JREO (SGUL); Faculty RD Office (LSHTM – EPH </a:t>
            </a:r>
            <a:r>
              <a:rPr lang="en-GB" sz="1200">
                <a:latin typeface="Arial" panose="020B0604020202020204" pitchFamily="34" charset="0"/>
                <a:cs typeface="Arial" panose="020B0604020202020204" pitchFamily="34" charset="0"/>
              </a:rPr>
              <a:t>&amp; PHP); </a:t>
            </a:r>
            <a:r>
              <a:rPr lang="en-GB" sz="1200" dirty="0" err="1">
                <a:latin typeface="Arial" panose="020B0604020202020204" pitchFamily="34" charset="0"/>
                <a:cs typeface="Arial" panose="020B0604020202020204" pitchFamily="34" charset="0"/>
              </a:rPr>
              <a:t>Dept</a:t>
            </a:r>
            <a:r>
              <a:rPr lang="en-GB" sz="1200" dirty="0">
                <a:latin typeface="Arial" panose="020B0604020202020204" pitchFamily="34" charset="0"/>
                <a:cs typeface="Arial" panose="020B0604020202020204" pitchFamily="34" charset="0"/>
              </a:rPr>
              <a:t> (LSHTM – ITD).</a:t>
            </a:r>
          </a:p>
          <a:p>
            <a:pPr marL="0" indent="0">
              <a:buNone/>
            </a:pPr>
            <a:endParaRPr lang="en-GB" sz="1100" dirty="0">
              <a:latin typeface="Arial" panose="020B0604020202020204" pitchFamily="34" charset="0"/>
              <a:cs typeface="Arial" panose="020B0604020202020204" pitchFamily="34" charset="0"/>
            </a:endParaRPr>
          </a:p>
          <a:p>
            <a:pPr marL="0" indent="0">
              <a:buNone/>
            </a:pPr>
            <a:endParaRPr lang="en-GB" sz="1000" dirty="0"/>
          </a:p>
          <a:p>
            <a:pPr marL="0" indent="0">
              <a:buNone/>
            </a:pPr>
            <a:endParaRPr lang="en-GB" sz="1000" dirty="0"/>
          </a:p>
        </p:txBody>
      </p:sp>
      <p:sp>
        <p:nvSpPr>
          <p:cNvPr id="4" name="Footer Placeholder 3"/>
          <p:cNvSpPr>
            <a:spLocks noGrp="1"/>
          </p:cNvSpPr>
          <p:nvPr>
            <p:ph type="ftr" sz="quarter" idx="11"/>
          </p:nvPr>
        </p:nvSpPr>
        <p:spPr/>
        <p:txBody>
          <a:bodyPr/>
          <a:lstStyle/>
          <a:p>
            <a:r>
              <a:rPr lang="en-GB" dirty="0"/>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14</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
        <p:nvSpPr>
          <p:cNvPr id="8" name="Text Placeholder 4"/>
          <p:cNvSpPr txBox="1">
            <a:spLocks/>
          </p:cNvSpPr>
          <p:nvPr/>
        </p:nvSpPr>
        <p:spPr>
          <a:xfrm>
            <a:off x="1077354" y="5373634"/>
            <a:ext cx="10515600" cy="9827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31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How does flexible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funding work?</a:t>
            </a:r>
          </a:p>
        </p:txBody>
      </p:sp>
      <p:sp>
        <p:nvSpPr>
          <p:cNvPr id="3" name="Content Placeholder 2"/>
          <p:cNvSpPr>
            <a:spLocks noGrp="1"/>
          </p:cNvSpPr>
          <p:nvPr>
            <p:ph idx="1"/>
          </p:nvPr>
        </p:nvSpPr>
        <p:spPr/>
        <p:txBody>
          <a:bodyPr>
            <a:normAutofit fontScale="85000" lnSpcReduction="20000"/>
          </a:bodyPr>
          <a:lstStyle/>
          <a:p>
            <a:pPr marL="0" indent="0">
              <a:buNone/>
            </a:pPr>
            <a:endParaRPr lang="en-GB" sz="1200" dirty="0">
              <a:latin typeface="Arial" panose="020B0604020202020204" pitchFamily="34" charset="0"/>
              <a:cs typeface="Arial" panose="020B0604020202020204" pitchFamily="34" charset="0"/>
            </a:endParaRPr>
          </a:p>
          <a:p>
            <a:pPr marL="0" indent="0">
              <a:buNone/>
            </a:pPr>
            <a:r>
              <a:rPr lang="en-GB" sz="1500" b="1" dirty="0">
                <a:latin typeface="Arial" panose="020B0604020202020204" pitchFamily="34" charset="0"/>
                <a:cs typeface="Arial" panose="020B0604020202020204" pitchFamily="34" charset="0"/>
              </a:rPr>
              <a:t>What is it?</a:t>
            </a:r>
          </a:p>
          <a:p>
            <a:pPr marL="0" indent="0">
              <a:buNone/>
            </a:pPr>
            <a:r>
              <a:rPr lang="en-GB" sz="1500" dirty="0">
                <a:latin typeface="Arial" panose="020B0604020202020204" pitchFamily="34" charset="0"/>
                <a:cs typeface="Arial" panose="020B0604020202020204" pitchFamily="34" charset="0"/>
              </a:rPr>
              <a:t>Flexible Funding or supplementary funding = additional money from MRC.</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Limited pot (as MRC has given no assurances that there will be more in the future).</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Requires MRC LID Board approval. </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Available to entire MRC Cohort. </a:t>
            </a:r>
          </a:p>
          <a:p>
            <a:pPr marL="0" indent="0">
              <a:buNone/>
            </a:pPr>
            <a:r>
              <a:rPr lang="en-GB" sz="1500" dirty="0">
                <a:latin typeface="Arial" panose="020B0604020202020204" pitchFamily="34" charset="0"/>
                <a:cs typeface="Arial" panose="020B0604020202020204" pitchFamily="34" charset="0"/>
              </a:rPr>
              <a:t>MRC’s examples of supported use of this flexible funding (within broad areas) includes:</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 </a:t>
            </a:r>
            <a:r>
              <a:rPr lang="en-GB" sz="1500" dirty="0">
                <a:solidFill>
                  <a:srgbClr val="0070C0"/>
                </a:solidFill>
                <a:latin typeface="Arial" panose="020B0604020202020204" pitchFamily="34" charset="0"/>
                <a:cs typeface="Arial" panose="020B0604020202020204" pitchFamily="34" charset="0"/>
              </a:rPr>
              <a:t>high cost training, </a:t>
            </a:r>
            <a:r>
              <a:rPr lang="en-GB" sz="1500" dirty="0">
                <a:latin typeface="Arial" panose="020B0604020202020204" pitchFamily="34" charset="0"/>
                <a:cs typeface="Arial" panose="020B0604020202020204" pitchFamily="34" charset="0"/>
              </a:rPr>
              <a:t>which could include training in MRC skills priorities; bioinformatics; modelling; or advanced </a:t>
            </a:r>
            <a:r>
              <a:rPr lang="en-GB" sz="1500" i="1" dirty="0">
                <a:latin typeface="Arial" panose="020B0604020202020204" pitchFamily="34" charset="0"/>
                <a:cs typeface="Arial" panose="020B0604020202020204" pitchFamily="34" charset="0"/>
              </a:rPr>
              <a:t>in vivo</a:t>
            </a:r>
            <a:r>
              <a:rPr lang="en-GB" sz="1500" dirty="0">
                <a:latin typeface="Arial" panose="020B0604020202020204" pitchFamily="34" charset="0"/>
                <a:cs typeface="Arial" panose="020B0604020202020204" pitchFamily="34" charset="0"/>
              </a:rPr>
              <a:t> training</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 </a:t>
            </a:r>
            <a:r>
              <a:rPr lang="en-GB" sz="1500" dirty="0">
                <a:solidFill>
                  <a:srgbClr val="0070C0"/>
                </a:solidFill>
                <a:latin typeface="Arial" panose="020B0604020202020204" pitchFamily="34" charset="0"/>
                <a:cs typeface="Arial" panose="020B0604020202020204" pitchFamily="34" charset="0"/>
              </a:rPr>
              <a:t>exceptional training opportunities </a:t>
            </a:r>
            <a:r>
              <a:rPr lang="en-GB" sz="1500" dirty="0" err="1">
                <a:latin typeface="Arial" panose="020B0604020202020204" pitchFamily="34" charset="0"/>
                <a:cs typeface="Arial" panose="020B0604020202020204" pitchFamily="34" charset="0"/>
              </a:rPr>
              <a:t>eg</a:t>
            </a:r>
            <a:r>
              <a:rPr lang="en-GB" sz="1500" dirty="0">
                <a:latin typeface="Arial" panose="020B0604020202020204" pitchFamily="34" charset="0"/>
                <a:cs typeface="Arial" panose="020B0604020202020204" pitchFamily="34" charset="0"/>
              </a:rPr>
              <a:t> overseas fieldwork; internships/placements; lab visits/training; training in new advanced research skills; industrial collaborations</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 </a:t>
            </a:r>
            <a:r>
              <a:rPr lang="en-GB" sz="1500" dirty="0">
                <a:solidFill>
                  <a:srgbClr val="0070C0"/>
                </a:solidFill>
                <a:latin typeface="Arial" panose="020B0604020202020204" pitchFamily="34" charset="0"/>
                <a:cs typeface="Arial" panose="020B0604020202020204" pitchFamily="34" charset="0"/>
              </a:rPr>
              <a:t>opportunities to provide training in partnership working with industry </a:t>
            </a:r>
            <a:r>
              <a:rPr lang="en-GB" sz="1500" dirty="0">
                <a:latin typeface="Arial" panose="020B0604020202020204" pitchFamily="34" charset="0"/>
                <a:cs typeface="Arial" panose="020B0604020202020204" pitchFamily="34" charset="0"/>
              </a:rPr>
              <a:t>or at the </a:t>
            </a:r>
            <a:r>
              <a:rPr lang="en-GB" sz="1500" dirty="0">
                <a:solidFill>
                  <a:srgbClr val="0070C0"/>
                </a:solidFill>
                <a:latin typeface="Arial" panose="020B0604020202020204" pitchFamily="34" charset="0"/>
                <a:cs typeface="Arial" panose="020B0604020202020204" pitchFamily="34" charset="0"/>
              </a:rPr>
              <a:t>interdisciplinary </a:t>
            </a:r>
            <a:r>
              <a:rPr lang="en-GB" sz="1500" dirty="0">
                <a:latin typeface="Arial" panose="020B0604020202020204" pitchFamily="34" charset="0"/>
                <a:cs typeface="Arial" panose="020B0604020202020204" pitchFamily="34" charset="0"/>
              </a:rPr>
              <a:t>interface </a:t>
            </a:r>
            <a:r>
              <a:rPr lang="en-GB" sz="1500" dirty="0" err="1">
                <a:latin typeface="Arial" panose="020B0604020202020204" pitchFamily="34" charset="0"/>
                <a:cs typeface="Arial" panose="020B0604020202020204" pitchFamily="34" charset="0"/>
              </a:rPr>
              <a:t>eg</a:t>
            </a:r>
            <a:r>
              <a:rPr lang="en-GB" sz="1500" dirty="0">
                <a:latin typeface="Arial" panose="020B0604020202020204" pitchFamily="34" charset="0"/>
                <a:cs typeface="Arial" panose="020B0604020202020204" pitchFamily="34" charset="0"/>
              </a:rPr>
              <a:t> internships/placements; collaborative training; attracting individuals from another discipline into MRC studentships</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 </a:t>
            </a:r>
            <a:r>
              <a:rPr lang="en-GB" sz="1500" dirty="0">
                <a:solidFill>
                  <a:srgbClr val="0070C0"/>
                </a:solidFill>
                <a:latin typeface="Arial" panose="020B0604020202020204" pitchFamily="34" charset="0"/>
                <a:cs typeface="Arial" panose="020B0604020202020204" pitchFamily="34" charset="0"/>
              </a:rPr>
              <a:t>transitions from PhD </a:t>
            </a:r>
            <a:r>
              <a:rPr lang="en-GB" sz="1500" dirty="0">
                <a:latin typeface="Arial" panose="020B0604020202020204" pitchFamily="34" charset="0"/>
                <a:cs typeface="Arial" panose="020B0604020202020204" pitchFamily="34" charset="0"/>
              </a:rPr>
              <a:t>for outstanding candidates to increase competitiveness in applying to positions within and beyond academia, following thesis submission.</a:t>
            </a:r>
          </a:p>
          <a:p>
            <a:pPr marL="0" indent="0">
              <a:buNone/>
            </a:pPr>
            <a:r>
              <a:rPr lang="en-GB" sz="1500" b="1" dirty="0">
                <a:latin typeface="Arial" panose="020B0604020202020204" pitchFamily="34" charset="0"/>
                <a:cs typeface="Arial" panose="020B0604020202020204" pitchFamily="34" charset="0"/>
              </a:rPr>
              <a:t>How to Apply?</a:t>
            </a:r>
          </a:p>
          <a:p>
            <a:pPr marL="0" indent="0">
              <a:buNone/>
            </a:pPr>
            <a:r>
              <a:rPr lang="en-GB" sz="1500" dirty="0">
                <a:latin typeface="Arial" panose="020B0604020202020204" pitchFamily="34" charset="0"/>
                <a:cs typeface="Arial" panose="020B0604020202020204" pitchFamily="34" charset="0"/>
              </a:rPr>
              <a:t>Basic info on MRC LID web pages &amp; in Studentship Handbook. </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Apply for flexible funding in plenty of time for board comments/approval and for payment to be processed before you plan to use the funds.</a:t>
            </a:r>
          </a:p>
          <a:p>
            <a:pPr marL="0" indent="0">
              <a:buNone/>
            </a:pPr>
            <a:r>
              <a:rPr lang="en-GB" sz="1500" dirty="0">
                <a:latin typeface="Arial" panose="020B0604020202020204" pitchFamily="34" charset="0"/>
                <a:cs typeface="Arial" panose="020B0604020202020204" pitchFamily="34" charset="0"/>
              </a:rPr>
              <a:t>Some other useful info:</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MRC LID students: Plan. Allocate and used (wisely) RTSG/travel/conference first. Not available for work of PhD/project costs (</a:t>
            </a:r>
            <a:r>
              <a:rPr lang="en-GB" sz="1500" dirty="0" err="1">
                <a:latin typeface="Arial" panose="020B0604020202020204" pitchFamily="34" charset="0"/>
                <a:cs typeface="Arial" panose="020B0604020202020204" pitchFamily="34" charset="0"/>
              </a:rPr>
              <a:t>eg</a:t>
            </a:r>
            <a:r>
              <a:rPr lang="en-GB" sz="1500" dirty="0">
                <a:latin typeface="Arial" panose="020B0604020202020204" pitchFamily="34" charset="0"/>
                <a:cs typeface="Arial" panose="020B0604020202020204" pitchFamily="34" charset="0"/>
              </a:rPr>
              <a:t> data collection), even when there are significant project changes, as these costs should be covered by supervisors.</a:t>
            </a:r>
            <a:endParaRPr lang="en-GB" sz="1600" dirty="0">
              <a:latin typeface="Arial" panose="020B0604020202020204" pitchFamily="34" charset="0"/>
              <a:cs typeface="Arial" panose="020B0604020202020204" pitchFamily="34" charset="0"/>
            </a:endParaRPr>
          </a:p>
          <a:p>
            <a:pPr marL="0" indent="0">
              <a:buNone/>
            </a:pP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Non-MRC LID cohort students can apply for MRC flexible funding for training and/or 3 month placement.</a:t>
            </a:r>
          </a:p>
          <a:p>
            <a:endParaRPr lang="en-GB" sz="1400" dirty="0"/>
          </a:p>
        </p:txBody>
      </p:sp>
      <p:sp>
        <p:nvSpPr>
          <p:cNvPr id="4" name="Footer Placeholder 3"/>
          <p:cNvSpPr>
            <a:spLocks noGrp="1"/>
          </p:cNvSpPr>
          <p:nvPr>
            <p:ph type="ftr" sz="quarter" idx="11"/>
          </p:nvPr>
        </p:nvSpPr>
        <p:spPr/>
        <p:txBody>
          <a:bodyPr/>
          <a:lstStyle/>
          <a:p>
            <a:r>
              <a:rPr lang="en-GB" dirty="0"/>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15</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
        <p:nvSpPr>
          <p:cNvPr id="8" name="Text Placeholder 4"/>
          <p:cNvSpPr txBox="1">
            <a:spLocks/>
          </p:cNvSpPr>
          <p:nvPr/>
        </p:nvSpPr>
        <p:spPr>
          <a:xfrm>
            <a:off x="1077354" y="5373634"/>
            <a:ext cx="10515600" cy="9827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126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Arial" panose="020B0604020202020204" pitchFamily="34" charset="0"/>
                <a:cs typeface="Arial" panose="020B0604020202020204" pitchFamily="34" charset="0"/>
              </a:rPr>
              <a:t>Money Summary</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What do I use when?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How can I access it?</a:t>
            </a:r>
          </a:p>
        </p:txBody>
      </p:sp>
      <p:sp>
        <p:nvSpPr>
          <p:cNvPr id="5" name="Content Placeholder 4"/>
          <p:cNvSpPr>
            <a:spLocks noGrp="1"/>
          </p:cNvSpPr>
          <p:nvPr>
            <p:ph sz="half" idx="1"/>
          </p:nvPr>
        </p:nvSpPr>
        <p:spPr>
          <a:xfrm>
            <a:off x="838200" y="2156604"/>
            <a:ext cx="3650673" cy="4053187"/>
          </a:xfrm>
        </p:spPr>
        <p:txBody>
          <a:bodyPr>
            <a:normAutofit fontScale="85000" lnSpcReduction="20000"/>
          </a:bodyPr>
          <a:lstStyle/>
          <a:p>
            <a:pPr marL="0" indent="0">
              <a:buNone/>
            </a:pPr>
            <a:r>
              <a:rPr lang="en-GB" sz="1400" dirty="0">
                <a:latin typeface="Arial" panose="020B0604020202020204" pitchFamily="34" charset="0"/>
                <a:cs typeface="Arial" panose="020B0604020202020204" pitchFamily="34" charset="0"/>
              </a:rPr>
              <a:t>QUESTIONS TO ASK FOR BUDGETING:</a:t>
            </a:r>
          </a:p>
          <a:p>
            <a:pPr marL="0" indent="0">
              <a:buNone/>
            </a:pPr>
            <a:r>
              <a:rPr lang="en-GB" sz="1900" dirty="0">
                <a:latin typeface="Arial" panose="020B0604020202020204" pitchFamily="34" charset="0"/>
                <a:cs typeface="Arial" panose="020B0604020202020204" pitchFamily="34" charset="0"/>
              </a:rPr>
              <a:t>What does your standard award cover?</a:t>
            </a:r>
          </a:p>
          <a:p>
            <a:pPr marL="0" indent="0">
              <a:buNone/>
            </a:pP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What else do you need to undertake your research?</a:t>
            </a:r>
          </a:p>
          <a:p>
            <a:pPr marL="0" indent="0">
              <a:buNone/>
            </a:pP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What else do you need for your placement?</a:t>
            </a:r>
          </a:p>
          <a:p>
            <a:pPr marL="0" indent="0">
              <a:buNone/>
            </a:pP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What else do you need to make the most out of this studentship funding opportunity?</a:t>
            </a:r>
          </a:p>
          <a:p>
            <a:pPr marL="0" indent="0">
              <a:buNone/>
            </a:pP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What is your research project?</a:t>
            </a:r>
          </a:p>
          <a:p>
            <a:pPr marL="0" indent="0">
              <a:buNone/>
            </a:pPr>
            <a:endParaRPr lang="en-GB" dirty="0"/>
          </a:p>
        </p:txBody>
      </p:sp>
      <p:graphicFrame>
        <p:nvGraphicFramePr>
          <p:cNvPr id="9" name="Content Placeholder 8"/>
          <p:cNvGraphicFramePr>
            <a:graphicFrameLocks noGrp="1"/>
          </p:cNvGraphicFramePr>
          <p:nvPr>
            <p:ph sz="half" idx="2"/>
            <p:extLst/>
          </p:nvPr>
        </p:nvGraphicFramePr>
        <p:xfrm>
          <a:off x="4623760" y="1593069"/>
          <a:ext cx="6839178" cy="4616722"/>
        </p:xfrm>
        <a:graphic>
          <a:graphicData uri="http://schemas.openxmlformats.org/drawingml/2006/table">
            <a:tbl>
              <a:tblPr firstRow="1" bandRow="1">
                <a:tableStyleId>{5C22544A-7EE6-4342-B048-85BDC9FD1C3A}</a:tableStyleId>
              </a:tblPr>
              <a:tblGrid>
                <a:gridCol w="1139863">
                  <a:extLst>
                    <a:ext uri="{9D8B030D-6E8A-4147-A177-3AD203B41FA5}">
                      <a16:colId xmlns:a16="http://schemas.microsoft.com/office/drawing/2014/main" val="2582967104"/>
                    </a:ext>
                  </a:extLst>
                </a:gridCol>
                <a:gridCol w="1139863">
                  <a:extLst>
                    <a:ext uri="{9D8B030D-6E8A-4147-A177-3AD203B41FA5}">
                      <a16:colId xmlns:a16="http://schemas.microsoft.com/office/drawing/2014/main" val="1118259010"/>
                    </a:ext>
                  </a:extLst>
                </a:gridCol>
                <a:gridCol w="1139863">
                  <a:extLst>
                    <a:ext uri="{9D8B030D-6E8A-4147-A177-3AD203B41FA5}">
                      <a16:colId xmlns:a16="http://schemas.microsoft.com/office/drawing/2014/main" val="446502612"/>
                    </a:ext>
                  </a:extLst>
                </a:gridCol>
                <a:gridCol w="1139863">
                  <a:extLst>
                    <a:ext uri="{9D8B030D-6E8A-4147-A177-3AD203B41FA5}">
                      <a16:colId xmlns:a16="http://schemas.microsoft.com/office/drawing/2014/main" val="3277357638"/>
                    </a:ext>
                  </a:extLst>
                </a:gridCol>
                <a:gridCol w="1139863">
                  <a:extLst>
                    <a:ext uri="{9D8B030D-6E8A-4147-A177-3AD203B41FA5}">
                      <a16:colId xmlns:a16="http://schemas.microsoft.com/office/drawing/2014/main" val="3274049720"/>
                    </a:ext>
                  </a:extLst>
                </a:gridCol>
                <a:gridCol w="1139863">
                  <a:extLst>
                    <a:ext uri="{9D8B030D-6E8A-4147-A177-3AD203B41FA5}">
                      <a16:colId xmlns:a16="http://schemas.microsoft.com/office/drawing/2014/main" val="2437398544"/>
                    </a:ext>
                  </a:extLst>
                </a:gridCol>
              </a:tblGrid>
              <a:tr h="549358">
                <a:tc>
                  <a:txBody>
                    <a:bodyPr/>
                    <a:lstStyle/>
                    <a:p>
                      <a:endParaRPr lang="en-GB" dirty="0">
                        <a:latin typeface="Arial" panose="020B0604020202020204" pitchFamily="34" charset="0"/>
                        <a:cs typeface="Arial" panose="020B0604020202020204" pitchFamily="34" charset="0"/>
                      </a:endParaRPr>
                    </a:p>
                  </a:txBody>
                  <a:tcPr/>
                </a:tc>
                <a:tc>
                  <a:txBody>
                    <a:bodyPr/>
                    <a:lstStyle/>
                    <a:p>
                      <a:r>
                        <a:rPr lang="en-GB" dirty="0">
                          <a:latin typeface="Arial" panose="020B0604020202020204" pitchFamily="34" charset="0"/>
                          <a:cs typeface="Arial" panose="020B0604020202020204" pitchFamily="34" charset="0"/>
                        </a:rPr>
                        <a:t>Non-lab</a:t>
                      </a:r>
                    </a:p>
                  </a:txBody>
                  <a:tcPr/>
                </a:tc>
                <a:tc>
                  <a:txBody>
                    <a:bodyPr/>
                    <a:lstStyle/>
                    <a:p>
                      <a:r>
                        <a:rPr lang="en-GB" dirty="0">
                          <a:latin typeface="Arial" panose="020B0604020202020204" pitchFamily="34" charset="0"/>
                          <a:cs typeface="Arial" panose="020B0604020202020204" pitchFamily="34" charset="0"/>
                        </a:rPr>
                        <a:t>Dry lab</a:t>
                      </a:r>
                    </a:p>
                  </a:txBody>
                  <a:tcPr/>
                </a:tc>
                <a:tc>
                  <a:txBody>
                    <a:bodyPr/>
                    <a:lstStyle/>
                    <a:p>
                      <a:r>
                        <a:rPr lang="en-GB" dirty="0">
                          <a:latin typeface="Arial" panose="020B0604020202020204" pitchFamily="34" charset="0"/>
                          <a:cs typeface="Arial" panose="020B0604020202020204" pitchFamily="34" charset="0"/>
                        </a:rPr>
                        <a:t>Wet lab</a:t>
                      </a:r>
                    </a:p>
                  </a:txBody>
                  <a:tcPr/>
                </a:tc>
                <a:tc>
                  <a:txBody>
                    <a:bodyPr/>
                    <a:lstStyle/>
                    <a:p>
                      <a:r>
                        <a:rPr lang="en-GB" sz="1600" dirty="0">
                          <a:latin typeface="Arial" panose="020B0604020202020204" pitchFamily="34" charset="0"/>
                          <a:cs typeface="Arial" panose="020B0604020202020204" pitchFamily="34" charset="0"/>
                        </a:rPr>
                        <a:t>Who holds £?</a:t>
                      </a:r>
                    </a:p>
                  </a:txBody>
                  <a:tcPr/>
                </a:tc>
                <a:tc>
                  <a:txBody>
                    <a:bodyPr/>
                    <a:lstStyle/>
                    <a:p>
                      <a:r>
                        <a:rPr lang="en-GB" sz="1600" dirty="0">
                          <a:latin typeface="Arial" panose="020B0604020202020204" pitchFamily="34" charset="0"/>
                          <a:cs typeface="Arial" panose="020B0604020202020204" pitchFamily="34" charset="0"/>
                        </a:rPr>
                        <a:t>Other Admin</a:t>
                      </a:r>
                    </a:p>
                  </a:txBody>
                  <a:tcPr/>
                </a:tc>
                <a:extLst>
                  <a:ext uri="{0D108BD9-81ED-4DB2-BD59-A6C34878D82A}">
                    <a16:rowId xmlns:a16="http://schemas.microsoft.com/office/drawing/2014/main" val="1127958189"/>
                  </a:ext>
                </a:extLst>
              </a:tr>
              <a:tr h="1517964">
                <a:tc>
                  <a:txBody>
                    <a:bodyPr/>
                    <a:lstStyle/>
                    <a:p>
                      <a:r>
                        <a:rPr lang="en-GB" sz="1600" dirty="0">
                          <a:latin typeface="Arial" panose="020B0604020202020204" pitchFamily="34" charset="0"/>
                          <a:cs typeface="Arial" panose="020B0604020202020204" pitchFamily="34" charset="0"/>
                        </a:rPr>
                        <a:t>RTSG</a:t>
                      </a:r>
                    </a:p>
                    <a:p>
                      <a:r>
                        <a:rPr lang="en-GB" sz="1200" dirty="0">
                          <a:latin typeface="Arial" panose="020B0604020202020204" pitchFamily="34" charset="0"/>
                          <a:cs typeface="Arial" panose="020B0604020202020204" pitchFamily="34" charset="0"/>
                        </a:rPr>
                        <a:t>GBP</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5,000.00 pa*</a:t>
                      </a:r>
                    </a:p>
                    <a:p>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Other costs:</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laptop or</a:t>
                      </a:r>
                      <a:r>
                        <a:rPr lang="en-GB" sz="1200" baseline="0" dirty="0">
                          <a:latin typeface="Arial" panose="020B0604020202020204" pitchFamily="34" charset="0"/>
                          <a:cs typeface="Arial" panose="020B0604020202020204" pitchFamily="34" charset="0"/>
                        </a:rPr>
                        <a:t> computer (big data only); AND training; placement </a:t>
                      </a:r>
                      <a:r>
                        <a:rPr lang="en-GB" sz="1200" baseline="0" dirty="0" err="1">
                          <a:latin typeface="Arial" panose="020B0604020202020204" pitchFamily="34" charset="0"/>
                          <a:cs typeface="Arial" panose="020B0604020202020204" pitchFamily="34" charset="0"/>
                        </a:rPr>
                        <a:t>etc</a:t>
                      </a:r>
                      <a:r>
                        <a:rPr lang="en-GB" sz="1200" baseline="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Contribution</a:t>
                      </a:r>
                      <a:r>
                        <a:rPr lang="en-GB" sz="1200" baseline="0" dirty="0">
                          <a:latin typeface="Arial" panose="020B0604020202020204" pitchFamily="34" charset="0"/>
                          <a:cs typeface="Arial" panose="020B0604020202020204" pitchFamily="34" charset="0"/>
                        </a:rPr>
                        <a:t> to lab consumables AND </a:t>
                      </a:r>
                    </a:p>
                    <a:p>
                      <a:r>
                        <a:rPr lang="en-GB" sz="1200" baseline="0" dirty="0">
                          <a:latin typeface="Arial" panose="020B0604020202020204" pitchFamily="34" charset="0"/>
                          <a:cs typeface="Arial" panose="020B0604020202020204" pitchFamily="34" charset="0"/>
                        </a:rPr>
                        <a:t>other costs (training; placement </a:t>
                      </a:r>
                      <a:r>
                        <a:rPr lang="en-GB" sz="1200" baseline="0" dirty="0" err="1">
                          <a:latin typeface="Arial" panose="020B0604020202020204" pitchFamily="34" charset="0"/>
                          <a:cs typeface="Arial" panose="020B0604020202020204" pitchFamily="34" charset="0"/>
                        </a:rPr>
                        <a:t>etc</a:t>
                      </a:r>
                      <a:r>
                        <a:rPr lang="en-GB" sz="1200" baseline="0" dirty="0">
                          <a:latin typeface="Arial" panose="020B0604020202020204" pitchFamily="34" charset="0"/>
                          <a:cs typeface="Arial" panose="020B0604020202020204" pitchFamily="34" charset="0"/>
                        </a:rPr>
                        <a:t>)</a:t>
                      </a:r>
                    </a:p>
                  </a:txBody>
                  <a:tcPr/>
                </a:tc>
                <a:tc>
                  <a:txBody>
                    <a:bodyPr/>
                    <a:lstStyle/>
                    <a:p>
                      <a:r>
                        <a:rPr lang="en-GB" sz="1200" dirty="0">
                          <a:latin typeface="Arial" panose="020B0604020202020204" pitchFamily="34" charset="0"/>
                          <a:cs typeface="Arial" panose="020B0604020202020204" pitchFamily="34" charset="0"/>
                        </a:rPr>
                        <a:t>Contribution to lab consumables</a:t>
                      </a:r>
                    </a:p>
                  </a:txBody>
                  <a:tcPr/>
                </a:tc>
                <a:tc>
                  <a:txBody>
                    <a:bodyPr/>
                    <a:lstStyle/>
                    <a:p>
                      <a:r>
                        <a:rPr lang="en-GB" sz="1100" dirty="0">
                          <a:latin typeface="Arial" panose="020B0604020202020204" pitchFamily="34" charset="0"/>
                          <a:cs typeface="Arial" panose="020B0604020202020204" pitchFamily="34" charset="0"/>
                        </a:rPr>
                        <a:t>SGUL = JREO</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EPH =</a:t>
                      </a:r>
                      <a:r>
                        <a:rPr lang="en-GB" sz="1100" baseline="0" dirty="0">
                          <a:latin typeface="Arial" panose="020B0604020202020204" pitchFamily="34" charset="0"/>
                          <a:cs typeface="Arial" panose="020B0604020202020204" pitchFamily="34" charset="0"/>
                        </a:rPr>
                        <a:t> Lauren</a:t>
                      </a:r>
                    </a:p>
                    <a:p>
                      <a:endParaRPr lang="en-GB" sz="1100" baseline="0" dirty="0">
                        <a:latin typeface="Arial" panose="020B0604020202020204" pitchFamily="34" charset="0"/>
                        <a:cs typeface="Arial" panose="020B0604020202020204" pitchFamily="34" charset="0"/>
                      </a:endParaRPr>
                    </a:p>
                    <a:p>
                      <a:r>
                        <a:rPr lang="en-GB" sz="1100" baseline="0" dirty="0">
                          <a:latin typeface="Arial" panose="020B0604020202020204" pitchFamily="34" charset="0"/>
                          <a:cs typeface="Arial" panose="020B0604020202020204" pitchFamily="34" charset="0"/>
                        </a:rPr>
                        <a:t>PHP = PHP RDA Admin</a:t>
                      </a:r>
                    </a:p>
                    <a:p>
                      <a:endParaRPr lang="en-GB" sz="1100" baseline="0" dirty="0">
                        <a:latin typeface="Arial" panose="020B0604020202020204" pitchFamily="34" charset="0"/>
                        <a:cs typeface="Arial" panose="020B0604020202020204" pitchFamily="34" charset="0"/>
                      </a:endParaRPr>
                    </a:p>
                    <a:p>
                      <a:r>
                        <a:rPr lang="en-GB" sz="1100" baseline="0" dirty="0">
                          <a:latin typeface="Arial" panose="020B0604020202020204" pitchFamily="34" charset="0"/>
                          <a:cs typeface="Arial" panose="020B0604020202020204" pitchFamily="34" charset="0"/>
                        </a:rPr>
                        <a:t>ITD = DOO or Supervisor</a:t>
                      </a:r>
                      <a:endParaRPr lang="en-GB" sz="11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Report to MRC LID Admin </a:t>
                      </a:r>
                      <a:r>
                        <a:rPr lang="en-GB" sz="1200" baseline="0" dirty="0">
                          <a:latin typeface="Arial" panose="020B0604020202020204" pitchFamily="34" charset="0"/>
                          <a:cs typeface="Arial" panose="020B0604020202020204" pitchFamily="34" charset="0"/>
                        </a:rPr>
                        <a:t>every quarter – after expenditure is used / incurred</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6742878"/>
                  </a:ext>
                </a:extLst>
              </a:tr>
              <a:tr h="318050">
                <a:tc gridSpan="4">
                  <a:txBody>
                    <a:bodyPr/>
                    <a:lstStyle/>
                    <a:p>
                      <a:r>
                        <a:rPr lang="en-GB" sz="1600" dirty="0">
                          <a:latin typeface="Arial" panose="020B0604020202020204" pitchFamily="34" charset="0"/>
                          <a:cs typeface="Arial" panose="020B0604020202020204" pitchFamily="34" charset="0"/>
                        </a:rPr>
                        <a:t>Travel/ Conference (GBP 300.00 pa*)</a:t>
                      </a: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As</a:t>
                      </a:r>
                      <a:r>
                        <a:rPr lang="en-GB" sz="1600" baseline="0" dirty="0">
                          <a:latin typeface="Arial" panose="020B0604020202020204" pitchFamily="34" charset="0"/>
                          <a:cs typeface="Arial" panose="020B0604020202020204" pitchFamily="34" charset="0"/>
                        </a:rPr>
                        <a:t> above</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As above</a:t>
                      </a:r>
                    </a:p>
                  </a:txBody>
                  <a:tcPr/>
                </a:tc>
                <a:extLst>
                  <a:ext uri="{0D108BD9-81ED-4DB2-BD59-A6C34878D82A}">
                    <a16:rowId xmlns:a16="http://schemas.microsoft.com/office/drawing/2014/main" val="76104230"/>
                  </a:ext>
                </a:extLst>
              </a:tr>
              <a:tr h="318050">
                <a:tc gridSpan="4">
                  <a:txBody>
                    <a:bodyPr/>
                    <a:lstStyle/>
                    <a:p>
                      <a:r>
                        <a:rPr lang="en-GB" sz="1600" dirty="0">
                          <a:latin typeface="Arial" panose="020B0604020202020204" pitchFamily="34" charset="0"/>
                          <a:cs typeface="Arial" panose="020B0604020202020204" pitchFamily="34" charset="0"/>
                        </a:rPr>
                        <a:t>HEI support</a:t>
                      </a: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As above</a:t>
                      </a:r>
                    </a:p>
                  </a:txBody>
                  <a:tcPr/>
                </a:tc>
                <a:tc>
                  <a:txBody>
                    <a:bodyPr/>
                    <a:lstStyle/>
                    <a:p>
                      <a:r>
                        <a:rPr lang="en-GB" sz="1600" dirty="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3303335792"/>
                  </a:ext>
                </a:extLst>
              </a:tr>
              <a:tr h="954149">
                <a:tc gridSpan="4">
                  <a:txBody>
                    <a:bodyPr/>
                    <a:lstStyle/>
                    <a:p>
                      <a:r>
                        <a:rPr lang="en-GB" sz="1600" dirty="0">
                          <a:latin typeface="Arial" panose="020B0604020202020204" pitchFamily="34" charset="0"/>
                          <a:cs typeface="Arial" panose="020B0604020202020204" pitchFamily="34" charset="0"/>
                        </a:rPr>
                        <a:t>Flexible Funding **</a:t>
                      </a:r>
                      <a:br>
                        <a:rPr lang="en-GB" sz="16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To be used after RTSG and travel/conference</a:t>
                      </a:r>
                      <a:r>
                        <a:rPr lang="en-GB" sz="1200" baseline="0" dirty="0">
                          <a:latin typeface="Arial" panose="020B0604020202020204" pitchFamily="34" charset="0"/>
                          <a:cs typeface="Arial" panose="020B0604020202020204" pitchFamily="34" charset="0"/>
                        </a:rPr>
                        <a:t> has been accounted for. Only if MRC LID Board has approved spend in advance.</a:t>
                      </a:r>
                      <a:endParaRPr lang="en-GB" sz="1200" dirty="0">
                        <a:latin typeface="Arial" panose="020B0604020202020204" pitchFamily="34" charset="0"/>
                        <a:cs typeface="Arial" panose="020B0604020202020204" pitchFamily="34" charset="0"/>
                      </a:endParaRPr>
                    </a:p>
                  </a:txBody>
                  <a:tcPr/>
                </a:tc>
                <a:tc hMerge="1">
                  <a:txBody>
                    <a:bodyPr/>
                    <a:lstStyle/>
                    <a:p>
                      <a:endParaRPr lang="en-GB" sz="1600" dirty="0">
                        <a:latin typeface="Arial" panose="020B0604020202020204" pitchFamily="34" charset="0"/>
                        <a:cs typeface="Arial" panose="020B0604020202020204" pitchFamily="34" charset="0"/>
                      </a:endParaRPr>
                    </a:p>
                  </a:txBody>
                  <a:tcPr/>
                </a:tc>
                <a:tc hMerge="1">
                  <a:txBody>
                    <a:bodyPr/>
                    <a:lstStyle/>
                    <a:p>
                      <a:endParaRPr lang="en-GB" sz="1600" dirty="0">
                        <a:latin typeface="Arial" panose="020B0604020202020204" pitchFamily="34" charset="0"/>
                        <a:cs typeface="Arial" panose="020B0604020202020204" pitchFamily="34" charset="0"/>
                      </a:endParaRPr>
                    </a:p>
                  </a:txBody>
                  <a:tcPr/>
                </a:tc>
                <a:tc hMerge="1">
                  <a:txBody>
                    <a:bodyPr/>
                    <a:lstStyle/>
                    <a:p>
                      <a:endParaRPr lang="en-GB" sz="16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MRC</a:t>
                      </a:r>
                      <a:r>
                        <a:rPr lang="en-GB" sz="1200" baseline="0" dirty="0">
                          <a:latin typeface="Arial" panose="020B0604020202020204" pitchFamily="34" charset="0"/>
                          <a:cs typeface="Arial" panose="020B0604020202020204" pitchFamily="34" charset="0"/>
                        </a:rPr>
                        <a:t> LID Admin</a:t>
                      </a:r>
                      <a:endParaRPr lang="en-GB" sz="1200" dirty="0">
                        <a:latin typeface="Arial" panose="020B0604020202020204" pitchFamily="34" charset="0"/>
                        <a:cs typeface="Arial" panose="020B0604020202020204" pitchFamily="34" charset="0"/>
                      </a:endParaRPr>
                    </a:p>
                  </a:txBody>
                  <a:tcPr/>
                </a:tc>
                <a:tc>
                  <a:txBody>
                    <a:bodyPr/>
                    <a:lstStyle/>
                    <a:p>
                      <a:r>
                        <a:rPr lang="en-GB" sz="1200" dirty="0">
                          <a:latin typeface="Arial" panose="020B0604020202020204" pitchFamily="34" charset="0"/>
                          <a:cs typeface="Arial" panose="020B0604020202020204" pitchFamily="34" charset="0"/>
                        </a:rPr>
                        <a:t>Report &amp; receipts to MRC LID Admin on return</a:t>
                      </a:r>
                    </a:p>
                  </a:txBody>
                  <a:tcPr/>
                </a:tc>
                <a:extLst>
                  <a:ext uri="{0D108BD9-81ED-4DB2-BD59-A6C34878D82A}">
                    <a16:rowId xmlns:a16="http://schemas.microsoft.com/office/drawing/2014/main" val="1775668854"/>
                  </a:ext>
                </a:extLst>
              </a:tr>
              <a:tr h="761002">
                <a:tc gridSpan="6">
                  <a:txBody>
                    <a:bodyPr/>
                    <a:lstStyle/>
                    <a:p>
                      <a:r>
                        <a:rPr lang="en-GB" sz="1200" dirty="0">
                          <a:latin typeface="Arial" panose="020B0604020202020204" pitchFamily="34" charset="0"/>
                          <a:cs typeface="Arial" panose="020B0604020202020204" pitchFamily="34" charset="0"/>
                        </a:rPr>
                        <a:t>* Amounts</a:t>
                      </a:r>
                      <a:r>
                        <a:rPr lang="en-GB" sz="1200" baseline="0" dirty="0">
                          <a:latin typeface="Arial" panose="020B0604020202020204" pitchFamily="34" charset="0"/>
                          <a:cs typeface="Arial" panose="020B0604020202020204" pitchFamily="34" charset="0"/>
                        </a:rPr>
                        <a:t> p</a:t>
                      </a:r>
                      <a:r>
                        <a:rPr lang="en-GB" sz="1200" dirty="0">
                          <a:latin typeface="Arial" panose="020B0604020202020204" pitchFamily="34" charset="0"/>
                          <a:cs typeface="Arial" panose="020B0604020202020204" pitchFamily="34" charset="0"/>
                        </a:rPr>
                        <a:t>ro-rated</a:t>
                      </a:r>
                      <a:r>
                        <a:rPr lang="en-GB" sz="1200" baseline="0" dirty="0">
                          <a:latin typeface="Arial" panose="020B0604020202020204" pitchFamily="34" charset="0"/>
                          <a:cs typeface="Arial" panose="020B0604020202020204" pitchFamily="34" charset="0"/>
                        </a:rPr>
                        <a:t> for period of registration</a:t>
                      </a:r>
                      <a:br>
                        <a:rPr lang="en-GB" sz="1200" baseline="0" dirty="0">
                          <a:latin typeface="Arial" panose="020B0604020202020204" pitchFamily="34" charset="0"/>
                          <a:cs typeface="Arial" panose="020B0604020202020204" pitchFamily="34" charset="0"/>
                        </a:rPr>
                      </a:br>
                      <a:r>
                        <a:rPr lang="en-GB" sz="1200" baseline="0" dirty="0">
                          <a:latin typeface="Arial" panose="020B0604020202020204" pitchFamily="34" charset="0"/>
                          <a:cs typeface="Arial" panose="020B0604020202020204" pitchFamily="34" charset="0"/>
                        </a:rPr>
                        <a:t>** MRC has provided guidance to the DTP board that these funds must be used for </a:t>
                      </a:r>
                    </a:p>
                    <a:p>
                      <a:r>
                        <a:rPr lang="en-GB" sz="1200" baseline="0" dirty="0">
                          <a:latin typeface="Arial" panose="020B0604020202020204" pitchFamily="34" charset="0"/>
                          <a:cs typeface="Arial" panose="020B0604020202020204" pitchFamily="34" charset="0"/>
                        </a:rPr>
                        <a:t>MRC LID Admin, for the purpose of this table, is the Scholarships team in Registry at LSHTM</a:t>
                      </a:r>
                      <a:endParaRPr lang="en-GB" sz="1200"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922970"/>
                  </a:ext>
                </a:extLst>
              </a:tr>
            </a:tbl>
          </a:graphicData>
        </a:graphic>
      </p:graphicFrame>
      <p:sp>
        <p:nvSpPr>
          <p:cNvPr id="3" name="Footer Placeholder 2"/>
          <p:cNvSpPr>
            <a:spLocks noGrp="1"/>
          </p:cNvSpPr>
          <p:nvPr>
            <p:ph type="ftr" sz="quarter" idx="11"/>
          </p:nvPr>
        </p:nvSpPr>
        <p:spPr/>
        <p:txBody>
          <a:bodyPr/>
          <a:lstStyle/>
          <a:p>
            <a:r>
              <a:rPr lang="en-GB" sz="1100" dirty="0"/>
              <a:t>MRC LID Welcome &amp; Induction</a:t>
            </a:r>
          </a:p>
        </p:txBody>
      </p:sp>
      <p:sp>
        <p:nvSpPr>
          <p:cNvPr id="4" name="Slide Number Placeholder 3"/>
          <p:cNvSpPr>
            <a:spLocks noGrp="1"/>
          </p:cNvSpPr>
          <p:nvPr>
            <p:ph type="sldNum" sz="quarter" idx="12"/>
          </p:nvPr>
        </p:nvSpPr>
        <p:spPr/>
        <p:txBody>
          <a:bodyPr/>
          <a:lstStyle/>
          <a:p>
            <a:fld id="{11BA35AB-851B-4F72-885C-DF534FCF2DDA}" type="slidenum">
              <a:rPr lang="en-GB" smtClean="0"/>
              <a:t>16</a:t>
            </a:fld>
            <a:endParaRPr lang="en-GB" dirty="0"/>
          </a:p>
        </p:txBody>
      </p:sp>
      <p:pic>
        <p:nvPicPr>
          <p:cNvPr id="7" name="Picture 6" descr="U:\Style guides, logo and templates\School logo\Logo black\LSHTM_Logo_Blac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2419" y="508793"/>
            <a:ext cx="2162175" cy="1038225"/>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497" y="514407"/>
            <a:ext cx="2197074" cy="1026996"/>
          </a:xfrm>
          <a:prstGeom prst="rect">
            <a:avLst/>
          </a:prstGeom>
        </p:spPr>
      </p:pic>
    </p:spTree>
    <p:extLst>
      <p:ext uri="{BB962C8B-B14F-4D97-AF65-F5344CB8AC3E}">
        <p14:creationId xmlns:p14="http://schemas.microsoft.com/office/powerpoint/2010/main" val="32100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Reporting &amp; admin</a:t>
            </a:r>
          </a:p>
        </p:txBody>
      </p:sp>
      <p:sp>
        <p:nvSpPr>
          <p:cNvPr id="3" name="Content Placeholder 2"/>
          <p:cNvSpPr>
            <a:spLocks noGrp="1"/>
          </p:cNvSpPr>
          <p:nvPr>
            <p:ph idx="1"/>
          </p:nvPr>
        </p:nvSpPr>
        <p:spPr/>
        <p:txBody>
          <a:bodyPr>
            <a:normAutofit lnSpcReduction="10000"/>
          </a:bodyPr>
          <a:lstStyle/>
          <a:p>
            <a:pPr marL="0" indent="0">
              <a:buNone/>
            </a:pPr>
            <a:r>
              <a:rPr lang="en-GB" sz="1600" dirty="0">
                <a:latin typeface="Arial" panose="020B0604020202020204" pitchFamily="34" charset="0"/>
                <a:cs typeface="Arial" panose="020B0604020202020204" pitchFamily="34" charset="0"/>
              </a:rPr>
              <a:t>K</a:t>
            </a:r>
            <a:r>
              <a:rPr lang="en-GB" sz="1600" b="0" dirty="0">
                <a:latin typeface="Arial" panose="020B0604020202020204" pitchFamily="34" charset="0"/>
                <a:cs typeface="Arial" panose="020B0604020202020204" pitchFamily="34" charset="0"/>
              </a:rPr>
              <a:t>ey information we need to get from you at various stages through your award (and after) to fulfil our reporting obligations, includes</a:t>
            </a:r>
          </a:p>
          <a:p>
            <a:pPr marL="342900" indent="-342900">
              <a:buFontTx/>
              <a:buChar char="-"/>
            </a:pPr>
            <a:r>
              <a:rPr lang="en-GB" sz="1400" b="0" dirty="0">
                <a:latin typeface="Arial" panose="020B0604020202020204" pitchFamily="34" charset="0"/>
                <a:cs typeface="Arial" panose="020B0604020202020204" pitchFamily="34" charset="0"/>
              </a:rPr>
              <a:t>Je-S </a:t>
            </a:r>
            <a:endParaRPr lang="en-GB" sz="1400" dirty="0">
              <a:latin typeface="Arial" panose="020B0604020202020204" pitchFamily="34" charset="0"/>
              <a:cs typeface="Arial" panose="020B0604020202020204" pitchFamily="34" charset="0"/>
            </a:endParaRPr>
          </a:p>
          <a:p>
            <a:pPr marL="342900" indent="-342900">
              <a:buFontTx/>
              <a:buChar char="-"/>
            </a:pPr>
            <a:r>
              <a:rPr lang="en-GB" sz="1400" dirty="0">
                <a:latin typeface="Arial" panose="020B0604020202020204" pitchFamily="34" charset="0"/>
                <a:cs typeface="Arial" panose="020B0604020202020204" pitchFamily="34" charset="0"/>
              </a:rPr>
              <a:t>RTSG actual expenditure </a:t>
            </a:r>
            <a:endParaRPr lang="en-GB" sz="1400" b="0" dirty="0">
              <a:latin typeface="Arial" panose="020B0604020202020204" pitchFamily="34" charset="0"/>
              <a:cs typeface="Arial" panose="020B0604020202020204" pitchFamily="34" charset="0"/>
            </a:endParaRPr>
          </a:p>
          <a:p>
            <a:pPr marL="342900" indent="-342900">
              <a:buFontTx/>
              <a:buChar char="-"/>
            </a:pPr>
            <a:r>
              <a:rPr lang="en-GB" sz="1400" dirty="0">
                <a:latin typeface="Arial" panose="020B0604020202020204" pitchFamily="34" charset="0"/>
                <a:cs typeface="Arial" panose="020B0604020202020204" pitchFamily="34" charset="0"/>
              </a:rPr>
              <a:t>Annual </a:t>
            </a:r>
            <a:r>
              <a:rPr lang="en-GB" sz="1400" b="0" dirty="0">
                <a:latin typeface="Arial" panose="020B0604020202020204" pitchFamily="34" charset="0"/>
                <a:cs typeface="Arial" panose="020B0604020202020204" pitchFamily="34" charset="0"/>
              </a:rPr>
              <a:t>Training Plan</a:t>
            </a:r>
          </a:p>
          <a:p>
            <a:pPr marL="342900" indent="-342900">
              <a:buFontTx/>
              <a:buChar char="-"/>
            </a:pPr>
            <a:r>
              <a:rPr lang="en-GB" sz="1400" dirty="0">
                <a:latin typeface="Arial" panose="020B0604020202020204" pitchFamily="34" charset="0"/>
                <a:cs typeface="Arial" panose="020B0604020202020204" pitchFamily="34" charset="0"/>
              </a:rPr>
              <a:t>Profile on MRC LID pages </a:t>
            </a:r>
          </a:p>
          <a:p>
            <a:pPr marL="342900" indent="-342900">
              <a:buFontTx/>
              <a:buChar char="-"/>
            </a:pPr>
            <a:r>
              <a:rPr lang="en-GB" sz="1400" dirty="0">
                <a:latin typeface="Arial" panose="020B0604020202020204" pitchFamily="34" charset="0"/>
                <a:cs typeface="Arial" panose="020B0604020202020204" pitchFamily="34" charset="0"/>
              </a:rPr>
              <a:t>Flexible Funding Feedback Form</a:t>
            </a:r>
          </a:p>
          <a:p>
            <a:pPr marL="342900" indent="-342900">
              <a:buFontTx/>
              <a:buChar char="-"/>
            </a:pPr>
            <a:r>
              <a:rPr lang="en-GB" sz="1400" dirty="0">
                <a:latin typeface="Arial" panose="020B0604020202020204" pitchFamily="34" charset="0"/>
                <a:cs typeface="Arial" panose="020B0604020202020204" pitchFamily="34" charset="0"/>
              </a:rPr>
              <a:t>Placement Approval Request &amp; Placement Feedback Form</a:t>
            </a:r>
          </a:p>
          <a:p>
            <a:pPr marL="342900" indent="-342900">
              <a:buFontTx/>
              <a:buChar char="-"/>
            </a:pPr>
            <a:r>
              <a:rPr lang="en-GB" sz="1400" b="0" dirty="0">
                <a:latin typeface="Arial" panose="020B0604020202020204" pitchFamily="34" charset="0"/>
                <a:cs typeface="Arial" panose="020B0604020202020204" pitchFamily="34" charset="0"/>
              </a:rPr>
              <a:t>Annual MRC Report </a:t>
            </a:r>
          </a:p>
          <a:p>
            <a:pPr marL="342900" indent="-342900">
              <a:buFontTx/>
              <a:buChar char="-"/>
            </a:pPr>
            <a:r>
              <a:rPr lang="en-GB" sz="1400" dirty="0" err="1">
                <a:latin typeface="Arial" panose="020B0604020202020204" pitchFamily="34" charset="0"/>
                <a:cs typeface="Arial" panose="020B0604020202020204" pitchFamily="34" charset="0"/>
              </a:rPr>
              <a:t>ResearchFish</a:t>
            </a:r>
            <a:endParaRPr lang="en-GB" sz="1400" dirty="0">
              <a:latin typeface="Arial" panose="020B0604020202020204" pitchFamily="34" charset="0"/>
              <a:cs typeface="Arial" panose="020B0604020202020204" pitchFamily="34" charset="0"/>
            </a:endParaRPr>
          </a:p>
          <a:p>
            <a:pPr marL="342900" indent="-342900">
              <a:buFontTx/>
              <a:buChar char="-"/>
            </a:pPr>
            <a:r>
              <a:rPr lang="en-GB" sz="1400" dirty="0">
                <a:latin typeface="Arial" panose="020B0604020202020204" pitchFamily="34" charset="0"/>
                <a:cs typeface="Arial" panose="020B0604020202020204" pitchFamily="34" charset="0"/>
              </a:rPr>
              <a:t>Final destination data</a:t>
            </a:r>
          </a:p>
          <a:p>
            <a:pPr marL="0" indent="0">
              <a:buNone/>
            </a:pPr>
            <a:r>
              <a:rPr lang="en-GB" sz="1600" dirty="0">
                <a:latin typeface="Arial" panose="020B0604020202020204" pitchFamily="34" charset="0"/>
                <a:cs typeface="Arial" panose="020B0604020202020204" pitchFamily="34" charset="0"/>
              </a:rPr>
              <a:t>This information is used by the MRC to determine outputs and individual and DTP impacts, and to assess HEIs. </a:t>
            </a:r>
          </a:p>
          <a:p>
            <a:pPr marL="0" indent="0">
              <a:buNone/>
            </a:pPr>
            <a:r>
              <a:rPr lang="en-GB" sz="1600" dirty="0">
                <a:latin typeface="Arial" panose="020B0604020202020204" pitchFamily="34" charset="0"/>
                <a:cs typeface="Arial" panose="020B0604020202020204" pitchFamily="34" charset="0"/>
              </a:rPr>
              <a:t>The information (and quality of information) provided may have implications for future funding and awards.</a:t>
            </a:r>
          </a:p>
          <a:p>
            <a:pPr marL="0" indent="0">
              <a:buNone/>
            </a:pPr>
            <a:r>
              <a:rPr lang="en-GB" sz="1600" b="0" dirty="0">
                <a:solidFill>
                  <a:srgbClr val="0070C0"/>
                </a:solidFill>
                <a:latin typeface="Arial" panose="020B0604020202020204" pitchFamily="34" charset="0"/>
                <a:cs typeface="Arial" panose="020B0604020202020204" pitchFamily="34" charset="0"/>
              </a:rPr>
              <a:t>Please help us to support you by engaging with the programme and responding to requests for thi</a:t>
            </a:r>
            <a:r>
              <a:rPr lang="en-GB" sz="1600" dirty="0">
                <a:solidFill>
                  <a:srgbClr val="0070C0"/>
                </a:solidFill>
                <a:latin typeface="Arial" panose="020B0604020202020204" pitchFamily="34" charset="0"/>
                <a:cs typeface="Arial" panose="020B0604020202020204" pitchFamily="34" charset="0"/>
              </a:rPr>
              <a:t>s (and any other) </a:t>
            </a:r>
            <a:r>
              <a:rPr lang="en-GB" sz="1600" b="0" dirty="0">
                <a:solidFill>
                  <a:srgbClr val="0070C0"/>
                </a:solidFill>
                <a:latin typeface="Arial" panose="020B0604020202020204" pitchFamily="34" charset="0"/>
                <a:cs typeface="Arial" panose="020B0604020202020204" pitchFamily="34" charset="0"/>
              </a:rPr>
              <a:t>information.</a:t>
            </a:r>
          </a:p>
          <a:p>
            <a:endParaRPr lang="en-GB" dirty="0"/>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17</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Tree>
    <p:extLst>
      <p:ext uri="{BB962C8B-B14F-4D97-AF65-F5344CB8AC3E}">
        <p14:creationId xmlns:p14="http://schemas.microsoft.com/office/powerpoint/2010/main" val="328226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General Information</a:t>
            </a:r>
          </a:p>
        </p:txBody>
      </p:sp>
      <p:sp>
        <p:nvSpPr>
          <p:cNvPr id="3" name="Content Placeholder 2"/>
          <p:cNvSpPr>
            <a:spLocks noGrp="1"/>
          </p:cNvSpPr>
          <p:nvPr>
            <p:ph idx="1"/>
          </p:nvPr>
        </p:nvSpPr>
        <p:spPr>
          <a:xfrm>
            <a:off x="698948" y="1690684"/>
            <a:ext cx="10515600" cy="4665666"/>
          </a:xfrm>
        </p:spPr>
        <p:txBody>
          <a:bodyPr>
            <a:normAutofit/>
          </a:bodyPr>
          <a:lstStyle/>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More information on your award can be found on the MRC LID website. In particular, please see: Current Students tab (Studentship Handbook; flexible funding; forms; and Terms &amp; Conditions)</a:t>
            </a:r>
          </a:p>
          <a:p>
            <a:pPr marL="0" indent="0">
              <a:buNone/>
            </a:pPr>
            <a:r>
              <a:rPr lang="en-GB" sz="1800" dirty="0">
                <a:latin typeface="Arial" panose="020B0604020202020204" pitchFamily="34" charset="0"/>
                <a:cs typeface="Arial" panose="020B0604020202020204" pitchFamily="34" charset="0"/>
              </a:rPr>
              <a:t>For </a:t>
            </a:r>
            <a:r>
              <a:rPr lang="en-GB" sz="1800" dirty="0">
                <a:solidFill>
                  <a:srgbClr val="0070C0"/>
                </a:solidFill>
                <a:latin typeface="Arial" panose="020B0604020202020204" pitchFamily="34" charset="0"/>
                <a:cs typeface="Arial" panose="020B0604020202020204" pitchFamily="34" charset="0"/>
              </a:rPr>
              <a:t>general info about Research Degrees at your primary institution</a:t>
            </a:r>
            <a:r>
              <a:rPr lang="en-GB" sz="1800" dirty="0">
                <a:latin typeface="Arial" panose="020B0604020202020204" pitchFamily="34" charset="0"/>
                <a:cs typeface="Arial" panose="020B0604020202020204" pitchFamily="34" charset="0"/>
              </a:rPr>
              <a:t>, and </a:t>
            </a:r>
            <a:r>
              <a:rPr lang="en-GB" sz="1800" dirty="0">
                <a:solidFill>
                  <a:srgbClr val="0070C0"/>
                </a:solidFill>
                <a:latin typeface="Arial" panose="020B0604020202020204" pitchFamily="34" charset="0"/>
                <a:cs typeface="Arial" panose="020B0604020202020204" pitchFamily="34" charset="0"/>
              </a:rPr>
              <a:t>processing RTSG funds</a:t>
            </a:r>
            <a:r>
              <a:rPr lang="en-GB" sz="1800" dirty="0">
                <a:latin typeface="Arial" panose="020B0604020202020204" pitchFamily="34" charset="0"/>
                <a:cs typeface="Arial" panose="020B0604020202020204" pitchFamily="34" charset="0"/>
              </a:rPr>
              <a:t>, please contact</a:t>
            </a: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For </a:t>
            </a:r>
            <a:r>
              <a:rPr lang="en-GB" sz="1800" dirty="0">
                <a:solidFill>
                  <a:srgbClr val="0070C0"/>
                </a:solidFill>
                <a:latin typeface="Arial" panose="020B0604020202020204" pitchFamily="34" charset="0"/>
                <a:cs typeface="Arial" panose="020B0604020202020204" pitchFamily="34" charset="0"/>
              </a:rPr>
              <a:t>MRC LID queries</a:t>
            </a:r>
            <a:r>
              <a:rPr lang="en-GB" sz="1800" dirty="0">
                <a:latin typeface="Arial" panose="020B0604020202020204" pitchFamily="34" charset="0"/>
                <a:cs typeface="Arial" panose="020B0604020202020204" pitchFamily="34" charset="0"/>
              </a:rPr>
              <a:t>, including about </a:t>
            </a:r>
            <a:r>
              <a:rPr lang="en-GB" sz="1800" dirty="0">
                <a:solidFill>
                  <a:srgbClr val="0070C0"/>
                </a:solidFill>
                <a:latin typeface="Arial" panose="020B0604020202020204" pitchFamily="34" charset="0"/>
                <a:cs typeface="Arial" panose="020B0604020202020204" pitchFamily="34" charset="0"/>
              </a:rPr>
              <a:t>fees</a:t>
            </a:r>
            <a:r>
              <a:rPr lang="en-GB" sz="1800" dirty="0">
                <a:latin typeface="Arial" panose="020B0604020202020204" pitchFamily="34" charset="0"/>
                <a:cs typeface="Arial" panose="020B0604020202020204" pitchFamily="34" charset="0"/>
              </a:rPr>
              <a:t> and </a:t>
            </a:r>
            <a:r>
              <a:rPr lang="en-GB" sz="1800" dirty="0">
                <a:solidFill>
                  <a:srgbClr val="0070C0"/>
                </a:solidFill>
                <a:latin typeface="Arial" panose="020B0604020202020204" pitchFamily="34" charset="0"/>
                <a:cs typeface="Arial" panose="020B0604020202020204" pitchFamily="34" charset="0"/>
              </a:rPr>
              <a:t>stipend</a:t>
            </a:r>
            <a:r>
              <a:rPr lang="en-GB" sz="1800" dirty="0">
                <a:latin typeface="Arial" panose="020B0604020202020204" pitchFamily="34" charset="0"/>
                <a:cs typeface="Arial" panose="020B0604020202020204" pitchFamily="34" charset="0"/>
              </a:rPr>
              <a:t> payments, </a:t>
            </a:r>
            <a:r>
              <a:rPr lang="en-GB" sz="1800" dirty="0">
                <a:solidFill>
                  <a:srgbClr val="0070C0"/>
                </a:solidFill>
                <a:latin typeface="Arial" panose="020B0604020202020204" pitchFamily="34" charset="0"/>
                <a:cs typeface="Arial" panose="020B0604020202020204" pitchFamily="34" charset="0"/>
              </a:rPr>
              <a:t>flexible funding </a:t>
            </a:r>
            <a:r>
              <a:rPr lang="en-GB" sz="1800" dirty="0">
                <a:latin typeface="Arial" panose="020B0604020202020204" pitchFamily="34" charset="0"/>
                <a:cs typeface="Arial" panose="020B0604020202020204" pitchFamily="34" charset="0"/>
              </a:rPr>
              <a:t>applications, and </a:t>
            </a:r>
            <a:r>
              <a:rPr lang="en-GB" sz="1800" dirty="0">
                <a:solidFill>
                  <a:srgbClr val="0070C0"/>
                </a:solidFill>
                <a:latin typeface="Arial" panose="020B0604020202020204" pitchFamily="34" charset="0"/>
                <a:cs typeface="Arial" panose="020B0604020202020204" pitchFamily="34" charset="0"/>
              </a:rPr>
              <a:t>reporting/general admin </a:t>
            </a:r>
            <a:r>
              <a:rPr lang="en-GB" sz="1800" dirty="0">
                <a:latin typeface="Arial" panose="020B0604020202020204" pitchFamily="34" charset="0"/>
                <a:cs typeface="Arial" panose="020B0604020202020204" pitchFamily="34" charset="0"/>
              </a:rPr>
              <a:t>please contact the Scholarships Team at LSHTM</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18</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
        <p:nvSpPr>
          <p:cNvPr id="8" name="Rounded Rectangle 7"/>
          <p:cNvSpPr/>
          <p:nvPr/>
        </p:nvSpPr>
        <p:spPr>
          <a:xfrm>
            <a:off x="698948" y="3282277"/>
            <a:ext cx="3023466" cy="962435"/>
          </a:xfrm>
          <a:prstGeom prst="roundRect">
            <a:avLst/>
          </a:prstGeom>
          <a:solidFill>
            <a:schemeClr val="accent6">
              <a:lumMod val="20000"/>
              <a:lumOff val="80000"/>
            </a:schemeClr>
          </a:solidFill>
          <a:ln>
            <a:solidFill>
              <a:schemeClr val="accent6"/>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SGUL PGR</a:t>
            </a:r>
          </a:p>
          <a:p>
            <a:pPr algn="ctr"/>
            <a:r>
              <a:rPr lang="en-GB" dirty="0">
                <a:latin typeface="Arial" panose="020B0604020202020204" pitchFamily="34" charset="0"/>
                <a:cs typeface="Arial" panose="020B0604020202020204" pitchFamily="34" charset="0"/>
              </a:rPr>
              <a:t>Derilyn Frusher </a:t>
            </a:r>
            <a:r>
              <a:rPr lang="en-GB" sz="1100" dirty="0">
                <a:latin typeface="Arial" panose="020B0604020202020204" pitchFamily="34" charset="0"/>
                <a:cs typeface="Arial" panose="020B0604020202020204" pitchFamily="34" charset="0"/>
              </a:rPr>
              <a:t>(PGR in Registry)</a:t>
            </a:r>
          </a:p>
          <a:p>
            <a:pPr algn="ctr"/>
            <a:r>
              <a:rPr lang="en-GB" dirty="0">
                <a:latin typeface="Arial" panose="020B0604020202020204" pitchFamily="34" charset="0"/>
                <a:cs typeface="Arial" panose="020B0604020202020204" pitchFamily="34" charset="0"/>
              </a:rPr>
              <a:t>TBC </a:t>
            </a:r>
            <a:r>
              <a:rPr lang="en-GB" sz="900" dirty="0">
                <a:latin typeface="Arial" panose="020B0604020202020204" pitchFamily="34" charset="0"/>
                <a:cs typeface="Arial" panose="020B0604020202020204" pitchFamily="34" charset="0"/>
              </a:rPr>
              <a:t>(JREO for RTSG) </a:t>
            </a:r>
          </a:p>
        </p:txBody>
      </p:sp>
      <p:sp>
        <p:nvSpPr>
          <p:cNvPr id="9" name="Rounded Rectangle 8"/>
          <p:cNvSpPr/>
          <p:nvPr/>
        </p:nvSpPr>
        <p:spPr>
          <a:xfrm>
            <a:off x="3724667" y="3279661"/>
            <a:ext cx="2430803" cy="971282"/>
          </a:xfrm>
          <a:prstGeom prst="roundRect">
            <a:avLst/>
          </a:prstGeom>
          <a:solidFill>
            <a:schemeClr val="accent4">
              <a:lumMod val="20000"/>
              <a:lumOff val="80000"/>
            </a:schemeClr>
          </a:solidFill>
          <a:ln>
            <a:solidFill>
              <a:schemeClr val="accent4"/>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LSHTM - EPH</a:t>
            </a:r>
          </a:p>
          <a:p>
            <a:pPr algn="ctr"/>
            <a:r>
              <a:rPr lang="en-GB" dirty="0">
                <a:latin typeface="Arial" panose="020B0604020202020204" pitchFamily="34" charset="0"/>
                <a:cs typeface="Arial" panose="020B0604020202020204" pitchFamily="34" charset="0"/>
              </a:rPr>
              <a:t>Jenny Fleming</a:t>
            </a:r>
          </a:p>
          <a:p>
            <a:pPr algn="ctr"/>
            <a:r>
              <a:rPr lang="en-GB" dirty="0">
                <a:latin typeface="Arial" panose="020B0604020202020204" pitchFamily="34" charset="0"/>
                <a:cs typeface="Arial" panose="020B0604020202020204" pitchFamily="34" charset="0"/>
              </a:rPr>
              <a:t>Lauren Dalton</a:t>
            </a:r>
          </a:p>
        </p:txBody>
      </p:sp>
      <p:sp>
        <p:nvSpPr>
          <p:cNvPr id="10" name="Rounded Rectangle 9"/>
          <p:cNvSpPr/>
          <p:nvPr/>
        </p:nvSpPr>
        <p:spPr>
          <a:xfrm>
            <a:off x="6155470" y="3275628"/>
            <a:ext cx="2130357" cy="971282"/>
          </a:xfrm>
          <a:prstGeom prst="roundRect">
            <a:avLst/>
          </a:prstGeom>
          <a:solidFill>
            <a:schemeClr val="accent4">
              <a:lumMod val="20000"/>
              <a:lumOff val="80000"/>
            </a:schemeClr>
          </a:solidFill>
          <a:ln>
            <a:solidFill>
              <a:schemeClr val="accent4"/>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LSHTM – ITD</a:t>
            </a:r>
          </a:p>
          <a:p>
            <a:pPr algn="ctr"/>
            <a:r>
              <a:rPr lang="en-GB" dirty="0">
                <a:latin typeface="Arial" panose="020B0604020202020204" pitchFamily="34" charset="0"/>
                <a:cs typeface="Arial" panose="020B0604020202020204" pitchFamily="34" charset="0"/>
              </a:rPr>
              <a:t>Helen White</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ounded Rectangle 10"/>
          <p:cNvSpPr/>
          <p:nvPr/>
        </p:nvSpPr>
        <p:spPr>
          <a:xfrm>
            <a:off x="8285827" y="3280546"/>
            <a:ext cx="2430803" cy="948387"/>
          </a:xfrm>
          <a:prstGeom prst="roundRect">
            <a:avLst/>
          </a:prstGeom>
          <a:solidFill>
            <a:schemeClr val="accent4">
              <a:lumMod val="20000"/>
              <a:lumOff val="80000"/>
            </a:schemeClr>
          </a:solidFill>
          <a:ln>
            <a:solidFill>
              <a:schemeClr val="accent4"/>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b="1"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LSHTM – PHP</a:t>
            </a:r>
          </a:p>
          <a:p>
            <a:pPr algn="ctr"/>
            <a:r>
              <a:rPr lang="en-GB" dirty="0">
                <a:latin typeface="Arial" panose="020B0604020202020204" pitchFamily="34" charset="0"/>
                <a:cs typeface="Arial" panose="020B0604020202020204" pitchFamily="34" charset="0"/>
              </a:rPr>
              <a:t>Joanna Bending</a:t>
            </a:r>
          </a:p>
          <a:p>
            <a:pPr algn="ctr"/>
            <a:r>
              <a:rPr lang="en-GB" dirty="0">
                <a:latin typeface="Arial" panose="020B0604020202020204" pitchFamily="34" charset="0"/>
                <a:cs typeface="Arial" panose="020B0604020202020204" pitchFamily="34" charset="0"/>
              </a:rPr>
              <a:t>Renee </a:t>
            </a:r>
            <a:r>
              <a:rPr lang="en-GB" dirty="0" err="1">
                <a:latin typeface="Arial" panose="020B0604020202020204" pitchFamily="34" charset="0"/>
                <a:cs typeface="Arial" panose="020B0604020202020204" pitchFamily="34" charset="0"/>
              </a:rPr>
              <a:t>Olivel</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12" name="AutoShape 2" descr="Image result for derilyn frusher"/>
          <p:cNvSpPr>
            <a:spLocks noChangeAspect="1" noChangeArrowheads="1"/>
          </p:cNvSpPr>
          <p:nvPr/>
        </p:nvSpPr>
        <p:spPr bwMode="auto">
          <a:xfrm>
            <a:off x="0" y="-1084217"/>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Rounded Rectangle 18"/>
          <p:cNvSpPr/>
          <p:nvPr/>
        </p:nvSpPr>
        <p:spPr>
          <a:xfrm>
            <a:off x="830017" y="4991410"/>
            <a:ext cx="2166591" cy="1251448"/>
          </a:xfrm>
          <a:prstGeom prst="roundRect">
            <a:avLst/>
          </a:prstGeom>
          <a:solidFill>
            <a:schemeClr val="accent5">
              <a:lumMod val="40000"/>
              <a:lumOff val="60000"/>
            </a:schemeClr>
          </a:solidFill>
          <a:ln>
            <a:solidFill>
              <a:schemeClr val="accent5"/>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a:latin typeface="Arial" panose="020B0604020202020204" pitchFamily="34" charset="0"/>
                <a:cs typeface="Arial" panose="020B0604020202020204" pitchFamily="34" charset="0"/>
              </a:rPr>
              <a:t>Lara Crawford</a:t>
            </a:r>
          </a:p>
          <a:p>
            <a:pPr algn="ctr"/>
            <a:endParaRPr lang="en-GB" sz="16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DTP Admin Lead &amp;</a:t>
            </a:r>
          </a:p>
          <a:p>
            <a:pPr algn="ctr"/>
            <a:r>
              <a:rPr lang="en-GB" sz="1400" dirty="0">
                <a:latin typeface="Arial" panose="020B0604020202020204" pitchFamily="34" charset="0"/>
                <a:cs typeface="Arial" panose="020B0604020202020204" pitchFamily="34" charset="0"/>
              </a:rPr>
              <a:t>Scholarships Manager</a:t>
            </a:r>
          </a:p>
        </p:txBody>
      </p:sp>
      <p:sp>
        <p:nvSpPr>
          <p:cNvPr id="21" name="Rounded Rectangle 20"/>
          <p:cNvSpPr/>
          <p:nvPr/>
        </p:nvSpPr>
        <p:spPr>
          <a:xfrm>
            <a:off x="2984791" y="5843847"/>
            <a:ext cx="5748638" cy="399010"/>
          </a:xfrm>
          <a:prstGeom prst="roundRect">
            <a:avLst/>
          </a:prstGeom>
          <a:solidFill>
            <a:schemeClr val="accent5">
              <a:lumMod val="40000"/>
              <a:lumOff val="60000"/>
            </a:schemeClr>
          </a:solidFill>
          <a:ln>
            <a:solidFill>
              <a:schemeClr val="accent5"/>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a:latin typeface="Arial" panose="020B0604020202020204" pitchFamily="34" charset="0"/>
                <a:cs typeface="Arial" panose="020B0604020202020204" pitchFamily="34" charset="0"/>
              </a:rPr>
              <a:t>Scholarships Administrators</a:t>
            </a:r>
          </a:p>
        </p:txBody>
      </p:sp>
      <p:sp>
        <p:nvSpPr>
          <p:cNvPr id="15" name="Rounded Rectangle 14"/>
          <p:cNvSpPr/>
          <p:nvPr/>
        </p:nvSpPr>
        <p:spPr>
          <a:xfrm>
            <a:off x="4746461" y="5006787"/>
            <a:ext cx="1325751" cy="833133"/>
          </a:xfrm>
          <a:prstGeom prst="roundRect">
            <a:avLst/>
          </a:prstGeom>
          <a:solidFill>
            <a:schemeClr val="accent5">
              <a:lumMod val="40000"/>
              <a:lumOff val="60000"/>
            </a:schemeClr>
          </a:solidFill>
          <a:ln>
            <a:solidFill>
              <a:schemeClr val="accent5"/>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Dot </a:t>
            </a:r>
            <a:r>
              <a:rPr lang="en-GB" sz="1600" dirty="0" err="1">
                <a:latin typeface="Arial" panose="020B0604020202020204" pitchFamily="34" charset="0"/>
                <a:cs typeface="Arial" panose="020B0604020202020204" pitchFamily="34" charset="0"/>
              </a:rPr>
              <a:t>Delpech</a:t>
            </a:r>
            <a:r>
              <a:rPr lang="en-GB" sz="1600" dirty="0">
                <a:latin typeface="Arial" panose="020B0604020202020204" pitchFamily="34" charset="0"/>
                <a:cs typeface="Arial" panose="020B0604020202020204" pitchFamily="34" charset="0"/>
              </a:rPr>
              <a:t> (FT)</a:t>
            </a: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p:txBody>
      </p:sp>
      <p:sp>
        <p:nvSpPr>
          <p:cNvPr id="17" name="Rounded Rectangle 16"/>
          <p:cNvSpPr/>
          <p:nvPr/>
        </p:nvSpPr>
        <p:spPr>
          <a:xfrm>
            <a:off x="6072212" y="5012637"/>
            <a:ext cx="1325751" cy="836591"/>
          </a:xfrm>
          <a:prstGeom prst="roundRect">
            <a:avLst/>
          </a:prstGeom>
          <a:solidFill>
            <a:schemeClr val="accent5">
              <a:lumMod val="40000"/>
              <a:lumOff val="60000"/>
            </a:schemeClr>
          </a:solidFill>
          <a:ln>
            <a:solidFill>
              <a:schemeClr val="accent5"/>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Wendy Raatz   (PT)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 </a:t>
            </a:r>
          </a:p>
        </p:txBody>
      </p:sp>
      <p:sp>
        <p:nvSpPr>
          <p:cNvPr id="18" name="Rounded Rectangle 17"/>
          <p:cNvSpPr/>
          <p:nvPr/>
        </p:nvSpPr>
        <p:spPr>
          <a:xfrm>
            <a:off x="7407678" y="5012418"/>
            <a:ext cx="1325751" cy="830548"/>
          </a:xfrm>
          <a:prstGeom prst="roundRect">
            <a:avLst/>
          </a:prstGeom>
          <a:solidFill>
            <a:schemeClr val="accent5">
              <a:lumMod val="40000"/>
              <a:lumOff val="60000"/>
            </a:schemeClr>
          </a:solidFill>
          <a:ln>
            <a:solidFill>
              <a:schemeClr val="accent5"/>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Vacant Post</a:t>
            </a:r>
          </a:p>
          <a:p>
            <a:pPr algn="ctr"/>
            <a:r>
              <a:rPr lang="en-GB" sz="1600" dirty="0">
                <a:latin typeface="Arial" panose="020B0604020202020204" pitchFamily="34" charset="0"/>
                <a:cs typeface="Arial" panose="020B0604020202020204" pitchFamily="34" charset="0"/>
              </a:rPr>
              <a:t>(PT)</a:t>
            </a: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p:txBody>
      </p:sp>
      <p:sp>
        <p:nvSpPr>
          <p:cNvPr id="20" name="Rounded Rectangle 19"/>
          <p:cNvSpPr/>
          <p:nvPr/>
        </p:nvSpPr>
        <p:spPr>
          <a:xfrm>
            <a:off x="2996608" y="5021263"/>
            <a:ext cx="1749853" cy="840622"/>
          </a:xfrm>
          <a:prstGeom prst="roundRect">
            <a:avLst/>
          </a:prstGeom>
          <a:solidFill>
            <a:schemeClr val="accent5">
              <a:lumMod val="40000"/>
              <a:lumOff val="60000"/>
            </a:schemeClr>
          </a:solidFill>
          <a:ln>
            <a:solidFill>
              <a:schemeClr val="accent5"/>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a:latin typeface="Arial" panose="020B0604020202020204" pitchFamily="34" charset="0"/>
                <a:cs typeface="Arial" panose="020B0604020202020204" pitchFamily="34" charset="0"/>
              </a:rPr>
              <a:t>Birgit  </a:t>
            </a:r>
            <a:r>
              <a:rPr lang="en-GB" sz="1600" dirty="0" err="1">
                <a:latin typeface="Arial" panose="020B0604020202020204" pitchFamily="34" charset="0"/>
                <a:cs typeface="Arial" panose="020B0604020202020204" pitchFamily="34" charset="0"/>
              </a:rPr>
              <a:t>Kertscher</a:t>
            </a:r>
            <a:r>
              <a:rPr lang="en-GB" sz="1600" dirty="0">
                <a:latin typeface="Arial" panose="020B0604020202020204" pitchFamily="34" charset="0"/>
                <a:cs typeface="Arial" panose="020B0604020202020204" pitchFamily="34" charset="0"/>
              </a:rPr>
              <a:t>-Benn (PT)</a:t>
            </a:r>
          </a:p>
        </p:txBody>
      </p:sp>
    </p:spTree>
    <p:extLst>
      <p:ext uri="{BB962C8B-B14F-4D97-AF65-F5344CB8AC3E}">
        <p14:creationId xmlns:p14="http://schemas.microsoft.com/office/powerpoint/2010/main" val="78150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Lastly …</a:t>
            </a:r>
          </a:p>
        </p:txBody>
      </p:sp>
      <p:sp>
        <p:nvSpPr>
          <p:cNvPr id="3" name="Content Placeholder 2"/>
          <p:cNvSpPr>
            <a:spLocks noGrp="1"/>
          </p:cNvSpPr>
          <p:nvPr>
            <p:ph idx="1"/>
          </p:nvPr>
        </p:nvSpPr>
        <p:spPr>
          <a:xfrm>
            <a:off x="698948" y="1690684"/>
            <a:ext cx="10515600" cy="4665666"/>
          </a:xfrm>
        </p:spPr>
        <p:txBody>
          <a:bodyPr>
            <a:normAutofit/>
          </a:bodyPr>
          <a:lstStyle/>
          <a:p>
            <a:pPr marL="0" indent="0">
              <a:buNone/>
            </a:pPr>
            <a:endParaRPr lang="en-GB" sz="18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We hope you will enjoy your studies, and make the most of this great scheme!</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Because it is unique, and a little bit special, there are a few bits that don’t follow the standard LSHTM or SGUL ways, or differ across the 2 MRC LID routes, so if you have any questions (or are starting to make assumptions) please just ask us.</a:t>
            </a:r>
          </a:p>
          <a:p>
            <a:pPr marL="0" indent="0">
              <a:buNone/>
            </a:pPr>
            <a:endParaRPr lang="en-GB" sz="2000" dirty="0">
              <a:solidFill>
                <a:srgbClr val="0070C0"/>
              </a:solidFill>
              <a:latin typeface="Arial" panose="020B0604020202020204" pitchFamily="34" charset="0"/>
              <a:cs typeface="Arial" panose="020B0604020202020204" pitchFamily="34" charset="0"/>
            </a:endParaRPr>
          </a:p>
          <a:p>
            <a:pPr marL="0" indent="0">
              <a:buNone/>
            </a:pPr>
            <a:r>
              <a:rPr lang="en-GB" sz="2000" dirty="0">
                <a:solidFill>
                  <a:srgbClr val="0070C0"/>
                </a:solidFill>
                <a:latin typeface="Arial" panose="020B0604020202020204" pitchFamily="34" charset="0"/>
                <a:cs typeface="Arial" panose="020B0604020202020204" pitchFamily="34" charset="0"/>
              </a:rPr>
              <a:t>E: </a:t>
            </a:r>
            <a:r>
              <a:rPr lang="en-GB" sz="2000" dirty="0">
                <a:solidFill>
                  <a:srgbClr val="0070C0"/>
                </a:solidFill>
                <a:latin typeface="Arial" panose="020B0604020202020204" pitchFamily="34" charset="0"/>
                <a:cs typeface="Arial" panose="020B0604020202020204" pitchFamily="34" charset="0"/>
                <a:hlinkClick r:id="rId3"/>
              </a:rPr>
              <a:t>mrclid@lshtm.ac.uk </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Face-to-Face: For now, arrange a Zoom. But hopefully if the future … pop into LSHTM Registry and see us.</a:t>
            </a:r>
            <a:br>
              <a:rPr lang="en-GB" sz="2000" dirty="0">
                <a:solidFill>
                  <a:srgbClr val="0070C0"/>
                </a:solidFill>
                <a:latin typeface="Arial" panose="020B0604020202020204" pitchFamily="34" charset="0"/>
                <a:cs typeface="Arial" panose="020B0604020202020204" pitchFamily="34" charset="0"/>
              </a:rPr>
            </a:br>
            <a:r>
              <a:rPr lang="en-GB" sz="2000" dirty="0">
                <a:solidFill>
                  <a:srgbClr val="0070C0"/>
                </a:solidFill>
                <a:latin typeface="Arial" panose="020B0604020202020204" pitchFamily="34" charset="0"/>
                <a:cs typeface="Arial" panose="020B0604020202020204" pitchFamily="34" charset="0"/>
              </a:rPr>
              <a:t>T: 020 7299 4785 or 4839</a:t>
            </a: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19</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
        <p:nvSpPr>
          <p:cNvPr id="12" name="AutoShape 2" descr="Image result for derilyn frusher"/>
          <p:cNvSpPr>
            <a:spLocks noChangeAspect="1" noChangeArrowheads="1"/>
          </p:cNvSpPr>
          <p:nvPr/>
        </p:nvSpPr>
        <p:spPr bwMode="auto">
          <a:xfrm>
            <a:off x="0" y="-1084217"/>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0294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partnership</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LSHTM &amp; SGUL</a:t>
            </a:r>
          </a:p>
        </p:txBody>
      </p:sp>
      <p:sp>
        <p:nvSpPr>
          <p:cNvPr id="3" name="Footer Placeholder 2"/>
          <p:cNvSpPr>
            <a:spLocks noGrp="1"/>
          </p:cNvSpPr>
          <p:nvPr>
            <p:ph type="ftr" sz="quarter" idx="11"/>
          </p:nvPr>
        </p:nvSpPr>
        <p:spPr/>
        <p:txBody>
          <a:bodyPr/>
          <a:lstStyle/>
          <a:p>
            <a:r>
              <a:rPr lang="en-GB"/>
              <a:t>MRC LID Welcome &amp; Induction</a:t>
            </a:r>
          </a:p>
        </p:txBody>
      </p:sp>
      <p:sp>
        <p:nvSpPr>
          <p:cNvPr id="4" name="Slide Number Placeholder 3"/>
          <p:cNvSpPr>
            <a:spLocks noGrp="1"/>
          </p:cNvSpPr>
          <p:nvPr>
            <p:ph type="sldNum" sz="quarter" idx="12"/>
          </p:nvPr>
        </p:nvSpPr>
        <p:spPr/>
        <p:txBody>
          <a:bodyPr/>
          <a:lstStyle/>
          <a:p>
            <a:fld id="{11BA35AB-851B-4F72-885C-DF534FCF2DDA}" type="slidenum">
              <a:rPr lang="en-GB" smtClean="0"/>
              <a:t>2</a:t>
            </a:fld>
            <a:endParaRPr lang="en-GB"/>
          </a:p>
        </p:txBody>
      </p:sp>
      <p:pic>
        <p:nvPicPr>
          <p:cNvPr id="5" name="Picture 4"/>
          <p:cNvPicPr>
            <a:picLocks noChangeAspect="1"/>
          </p:cNvPicPr>
          <p:nvPr/>
        </p:nvPicPr>
        <p:blipFill>
          <a:blip r:embed="rId3"/>
          <a:stretch>
            <a:fillRect/>
          </a:stretch>
        </p:blipFill>
        <p:spPr>
          <a:xfrm>
            <a:off x="5887089" y="1627243"/>
            <a:ext cx="3493355" cy="314901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2419" y="508793"/>
            <a:ext cx="2162175" cy="1038225"/>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497" y="514407"/>
            <a:ext cx="2197074" cy="1026996"/>
          </a:xfrm>
          <a:prstGeom prst="rect">
            <a:avLst/>
          </a:prstGeom>
        </p:spPr>
      </p:pic>
      <p:pic>
        <p:nvPicPr>
          <p:cNvPr id="9" name="Picture 8"/>
          <p:cNvPicPr>
            <a:picLocks noChangeAspect="1"/>
          </p:cNvPicPr>
          <p:nvPr/>
        </p:nvPicPr>
        <p:blipFill>
          <a:blip r:embed="rId6"/>
          <a:stretch>
            <a:fillRect/>
          </a:stretch>
        </p:blipFill>
        <p:spPr>
          <a:xfrm>
            <a:off x="7520427" y="4324004"/>
            <a:ext cx="3720033" cy="1928795"/>
          </a:xfrm>
          <a:prstGeom prst="rect">
            <a:avLst/>
          </a:prstGeom>
        </p:spPr>
      </p:pic>
      <p:sp>
        <p:nvSpPr>
          <p:cNvPr id="10" name="Rectangle 9"/>
          <p:cNvSpPr/>
          <p:nvPr/>
        </p:nvSpPr>
        <p:spPr>
          <a:xfrm>
            <a:off x="886368" y="1701855"/>
            <a:ext cx="6096000" cy="5201424"/>
          </a:xfrm>
          <a:prstGeom prst="rect">
            <a:avLst/>
          </a:prstGeom>
        </p:spPr>
        <p:txBody>
          <a:bodyPr>
            <a:spAutoFit/>
          </a:bodyPr>
          <a:lstStyle/>
          <a:p>
            <a:r>
              <a:rPr lang="en-GB" sz="2000" b="1" dirty="0">
                <a:solidFill>
                  <a:srgbClr val="000000"/>
                </a:solidFill>
                <a:latin typeface="Arial" panose="020B0604020202020204" pitchFamily="34" charset="0"/>
                <a:cs typeface="Arial" panose="020B0604020202020204" pitchFamily="34" charset="0"/>
              </a:rPr>
              <a:t>Shared research priorities</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Global infectious diseases</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Causal inference from large data sets</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Evaluating complex interventions</a:t>
            </a:r>
          </a:p>
          <a:p>
            <a:endParaRPr lang="en-GB" dirty="0">
              <a:solidFill>
                <a:srgbClr val="000000"/>
              </a:solidFill>
              <a:latin typeface="Arial" panose="020B0604020202020204" pitchFamily="34" charset="0"/>
              <a:cs typeface="Arial" panose="020B0604020202020204" pitchFamily="34" charset="0"/>
            </a:endParaRPr>
          </a:p>
          <a:p>
            <a:r>
              <a:rPr lang="en-GB" sz="2000" b="1" dirty="0">
                <a:solidFill>
                  <a:srgbClr val="000000"/>
                </a:solidFill>
                <a:latin typeface="Arial" panose="020B0604020202020204" pitchFamily="34" charset="0"/>
                <a:cs typeface="Arial" panose="020B0604020202020204" pitchFamily="34" charset="0"/>
              </a:rPr>
              <a:t>Collaborative research</a:t>
            </a:r>
          </a:p>
          <a:p>
            <a:pPr marL="342900" indent="-3429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Antimicrobial resistance</a:t>
            </a:r>
          </a:p>
          <a:p>
            <a:pPr marL="342900" indent="-3429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Genomic medicine</a:t>
            </a:r>
          </a:p>
          <a:p>
            <a:pPr marL="342900" indent="-3429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Understanding asthma </a:t>
            </a:r>
          </a:p>
          <a:p>
            <a:pPr marL="342900" indent="-3429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Cardiovascular disease</a:t>
            </a:r>
          </a:p>
          <a:p>
            <a:pPr marL="342900" indent="-3429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Built environment, lifestyle and health</a:t>
            </a:r>
          </a:p>
          <a:p>
            <a:pPr fontAlgn="auto">
              <a:spcAft>
                <a:spcPts val="0"/>
              </a:spcAft>
            </a:pPr>
            <a:endParaRPr lang="en-GB" sz="2000" b="1" dirty="0">
              <a:solidFill>
                <a:srgbClr val="000000"/>
              </a:solidFill>
              <a:latin typeface="Arial" panose="020B0604020202020204" pitchFamily="34" charset="0"/>
              <a:cs typeface="Arial" panose="020B0604020202020204" pitchFamily="34" charset="0"/>
            </a:endParaRPr>
          </a:p>
          <a:p>
            <a:pPr fontAlgn="auto">
              <a:spcAft>
                <a:spcPts val="0"/>
              </a:spcAft>
            </a:pPr>
            <a:r>
              <a:rPr lang="en-GB" sz="2000" b="1" dirty="0">
                <a:solidFill>
                  <a:srgbClr val="000000"/>
                </a:solidFill>
                <a:latin typeface="Arial" panose="020B0604020202020204" pitchFamily="34" charset="0"/>
                <a:cs typeface="Arial" panose="020B0604020202020204" pitchFamily="34" charset="0"/>
              </a:rPr>
              <a:t>Complementary training </a:t>
            </a:r>
          </a:p>
          <a:p>
            <a:pPr marL="285750" indent="-285750" fontAlgn="auto">
              <a:spcAft>
                <a:spcPts val="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Genomic Medicine</a:t>
            </a:r>
          </a:p>
          <a:p>
            <a:pPr marL="285750" indent="-285750" fontAlgn="auto">
              <a:spcAft>
                <a:spcPts val="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Quantitative skills</a:t>
            </a:r>
          </a:p>
          <a:p>
            <a:pPr marL="285750" indent="-285750" fontAlgn="auto">
              <a:spcAft>
                <a:spcPts val="0"/>
              </a:spcAft>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Interdisciplinary skills</a:t>
            </a:r>
          </a:p>
          <a:p>
            <a:r>
              <a:rPr lang="en-GB" dirty="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43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MRC LID Management </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Board Members</a:t>
            </a:r>
          </a:p>
        </p:txBody>
      </p:sp>
      <p:sp>
        <p:nvSpPr>
          <p:cNvPr id="3" name="Content Placeholder 2"/>
          <p:cNvSpPr>
            <a:spLocks noGrp="1"/>
          </p:cNvSpPr>
          <p:nvPr>
            <p:ph idx="1"/>
          </p:nvPr>
        </p:nvSpPr>
        <p:spPr>
          <a:xfrm>
            <a:off x="838200" y="1712249"/>
            <a:ext cx="10515600" cy="4650331"/>
          </a:xfrm>
        </p:spPr>
        <p:txBody>
          <a:bodyPr>
            <a:normAutofit/>
          </a:bodyPr>
          <a:lstStyle/>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       </a:t>
            </a:r>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3</a:t>
            </a:fld>
            <a:endParaRPr lang="en-GB"/>
          </a:p>
        </p:txBody>
      </p:sp>
      <p:pic>
        <p:nvPicPr>
          <p:cNvPr id="6" name="Picture 5" descr="U:\Style guides, logo and templates\School logo\Logo black\LSHTM_Logo_Blac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sp>
        <p:nvSpPr>
          <p:cNvPr id="8" name="Rounded Rectangle 7"/>
          <p:cNvSpPr/>
          <p:nvPr/>
        </p:nvSpPr>
        <p:spPr>
          <a:xfrm>
            <a:off x="4459266" y="2041742"/>
            <a:ext cx="3081402" cy="7265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Academic Lead / Co-Chair</a:t>
            </a:r>
          </a:p>
        </p:txBody>
      </p:sp>
      <p:sp>
        <p:nvSpPr>
          <p:cNvPr id="9" name="Rounded Rectangle 8"/>
          <p:cNvSpPr/>
          <p:nvPr/>
        </p:nvSpPr>
        <p:spPr>
          <a:xfrm>
            <a:off x="4459265" y="2768252"/>
            <a:ext cx="3081402" cy="7224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Institutional Oversight</a:t>
            </a:r>
          </a:p>
        </p:txBody>
      </p:sp>
      <p:sp>
        <p:nvSpPr>
          <p:cNvPr id="10" name="Rounded Rectangle 9"/>
          <p:cNvSpPr/>
          <p:nvPr/>
        </p:nvSpPr>
        <p:spPr>
          <a:xfrm>
            <a:off x="4459265" y="3507288"/>
            <a:ext cx="3081401" cy="7099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Student Representatives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9255" y="666807"/>
            <a:ext cx="2197074" cy="1026996"/>
          </a:xfrm>
          <a:prstGeom prst="rect">
            <a:avLst/>
          </a:prstGeom>
        </p:spPr>
      </p:pic>
      <p:sp>
        <p:nvSpPr>
          <p:cNvPr id="12" name="TextBox 11"/>
          <p:cNvSpPr txBox="1"/>
          <p:nvPr/>
        </p:nvSpPr>
        <p:spPr>
          <a:xfrm>
            <a:off x="8480121" y="2881545"/>
            <a:ext cx="184731" cy="369332"/>
          </a:xfrm>
          <a:prstGeom prst="rect">
            <a:avLst/>
          </a:prstGeom>
          <a:noFill/>
        </p:spPr>
        <p:txBody>
          <a:bodyPr wrap="none" rtlCol="0">
            <a:spAutoFit/>
          </a:bodyPr>
          <a:lstStyle/>
          <a:p>
            <a:endParaRPr lang="en-GB" dirty="0"/>
          </a:p>
        </p:txBody>
      </p:sp>
      <p:sp>
        <p:nvSpPr>
          <p:cNvPr id="13" name="Rounded Rectangle 12"/>
          <p:cNvSpPr/>
          <p:nvPr/>
        </p:nvSpPr>
        <p:spPr>
          <a:xfrm>
            <a:off x="4459264" y="4217249"/>
            <a:ext cx="3081401" cy="7152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err="1">
                <a:latin typeface="Arial" panose="020B0604020202020204" pitchFamily="34" charset="0"/>
                <a:cs typeface="Arial" panose="020B0604020202020204" pitchFamily="34" charset="0"/>
              </a:rPr>
              <a:t>iCASE</a:t>
            </a:r>
            <a:r>
              <a:rPr lang="en-GB" dirty="0">
                <a:latin typeface="Arial" panose="020B0604020202020204" pitchFamily="34" charset="0"/>
                <a:cs typeface="Arial" panose="020B0604020202020204" pitchFamily="34" charset="0"/>
              </a:rPr>
              <a:t> / Industrial Engagement Leads</a:t>
            </a:r>
          </a:p>
        </p:txBody>
      </p:sp>
      <p:sp>
        <p:nvSpPr>
          <p:cNvPr id="14" name="Rounded Rectangle 13"/>
          <p:cNvSpPr/>
          <p:nvPr/>
        </p:nvSpPr>
        <p:spPr>
          <a:xfrm>
            <a:off x="4509365" y="4950955"/>
            <a:ext cx="3081401" cy="7152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Theme Leads</a:t>
            </a:r>
          </a:p>
          <a:p>
            <a:pPr algn="ctr"/>
            <a:r>
              <a:rPr lang="en-GB" sz="1400" dirty="0">
                <a:latin typeface="Arial" panose="020B0604020202020204" pitchFamily="34" charset="0"/>
                <a:cs typeface="Arial" panose="020B0604020202020204" pitchFamily="34" charset="0"/>
              </a:rPr>
              <a:t>Quantitative Skills for Big Data Sets</a:t>
            </a:r>
          </a:p>
        </p:txBody>
      </p:sp>
      <p:sp>
        <p:nvSpPr>
          <p:cNvPr id="15" name="Rounded Rectangle 14"/>
          <p:cNvSpPr/>
          <p:nvPr/>
        </p:nvSpPr>
        <p:spPr>
          <a:xfrm>
            <a:off x="7590766" y="4950955"/>
            <a:ext cx="3081401" cy="7152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Theme Leads</a:t>
            </a:r>
          </a:p>
          <a:p>
            <a:pPr algn="ctr"/>
            <a:r>
              <a:rPr lang="en-GB" sz="1400" dirty="0">
                <a:latin typeface="Arial" panose="020B0604020202020204" pitchFamily="34" charset="0"/>
                <a:cs typeface="Arial" panose="020B0604020202020204" pitchFamily="34" charset="0"/>
              </a:rPr>
              <a:t>Evaluating Complex Interventions</a:t>
            </a:r>
          </a:p>
        </p:txBody>
      </p:sp>
      <p:sp>
        <p:nvSpPr>
          <p:cNvPr id="17" name="Rounded Rectangle 16"/>
          <p:cNvSpPr/>
          <p:nvPr/>
        </p:nvSpPr>
        <p:spPr>
          <a:xfrm>
            <a:off x="1427964" y="4950955"/>
            <a:ext cx="3081401" cy="7152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Theme Leads</a:t>
            </a:r>
          </a:p>
          <a:p>
            <a:pPr algn="ctr"/>
            <a:r>
              <a:rPr lang="en-GB" sz="1400" dirty="0">
                <a:latin typeface="Arial" panose="020B0604020202020204" pitchFamily="34" charset="0"/>
                <a:cs typeface="Arial" panose="020B0604020202020204" pitchFamily="34" charset="0"/>
              </a:rPr>
              <a:t>Global Infectious Diseases</a:t>
            </a:r>
          </a:p>
        </p:txBody>
      </p:sp>
      <p:sp>
        <p:nvSpPr>
          <p:cNvPr id="18" name="Rectangle 17"/>
          <p:cNvSpPr/>
          <p:nvPr/>
        </p:nvSpPr>
        <p:spPr>
          <a:xfrm>
            <a:off x="1277655" y="2082476"/>
            <a:ext cx="2229630" cy="6450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Rachel Allen</a:t>
            </a:r>
          </a:p>
        </p:txBody>
      </p:sp>
      <p:sp>
        <p:nvSpPr>
          <p:cNvPr id="19" name="Rectangle 18"/>
          <p:cNvSpPr/>
          <p:nvPr/>
        </p:nvSpPr>
        <p:spPr>
          <a:xfrm>
            <a:off x="1277655" y="3506349"/>
            <a:ext cx="2229630" cy="6843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err="1">
                <a:latin typeface="Arial" panose="020B0604020202020204" pitchFamily="34" charset="0"/>
                <a:cs typeface="Arial" panose="020B0604020202020204" pitchFamily="34" charset="0"/>
              </a:rPr>
              <a:t>Stas</a:t>
            </a:r>
            <a:r>
              <a:rPr lang="en-GB" dirty="0">
                <a:latin typeface="Arial" panose="020B0604020202020204" pitchFamily="34" charset="0"/>
                <a:cs typeface="Arial" panose="020B0604020202020204" pitchFamily="34" charset="0"/>
              </a:rPr>
              <a:t> Vasiljevs</a:t>
            </a:r>
          </a:p>
        </p:txBody>
      </p:sp>
      <p:sp>
        <p:nvSpPr>
          <p:cNvPr id="20" name="Rectangle 19"/>
          <p:cNvSpPr/>
          <p:nvPr/>
        </p:nvSpPr>
        <p:spPr>
          <a:xfrm>
            <a:off x="1277655" y="4269176"/>
            <a:ext cx="2229630" cy="565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Alexis Bailey</a:t>
            </a:r>
          </a:p>
        </p:txBody>
      </p:sp>
      <p:cxnSp>
        <p:nvCxnSpPr>
          <p:cNvPr id="22" name="Straight Connector 21"/>
          <p:cNvCxnSpPr>
            <a:cxnSpLocks/>
            <a:stCxn id="18" idx="3"/>
            <a:endCxn id="8" idx="1"/>
          </p:cNvCxnSpPr>
          <p:nvPr/>
        </p:nvCxnSpPr>
        <p:spPr>
          <a:xfrm>
            <a:off x="3507285" y="2404997"/>
            <a:ext cx="951981"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cxnSpLocks/>
            <a:stCxn id="40" idx="3"/>
            <a:endCxn id="9" idx="1"/>
          </p:cNvCxnSpPr>
          <p:nvPr/>
        </p:nvCxnSpPr>
        <p:spPr>
          <a:xfrm>
            <a:off x="3507285" y="3105325"/>
            <a:ext cx="951980" cy="24171"/>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a:stCxn id="19" idx="3"/>
            <a:endCxn id="10" idx="1"/>
          </p:cNvCxnSpPr>
          <p:nvPr/>
        </p:nvCxnSpPr>
        <p:spPr>
          <a:xfrm>
            <a:off x="3507285" y="3848511"/>
            <a:ext cx="951980" cy="13758"/>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a:stCxn id="20" idx="3"/>
            <a:endCxn id="13" idx="1"/>
          </p:cNvCxnSpPr>
          <p:nvPr/>
        </p:nvCxnSpPr>
        <p:spPr>
          <a:xfrm>
            <a:off x="3507285" y="4551916"/>
            <a:ext cx="951979" cy="22979"/>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a:stCxn id="17" idx="2"/>
          </p:cNvCxnSpPr>
          <p:nvPr/>
        </p:nvCxnSpPr>
        <p:spPr>
          <a:xfrm flipH="1">
            <a:off x="2968664" y="5666246"/>
            <a:ext cx="1" cy="354980"/>
          </a:xfrm>
          <a:prstGeom prst="line">
            <a:avLst/>
          </a:prstGeom>
        </p:spPr>
        <p:style>
          <a:lnRef idx="1">
            <a:schemeClr val="dk1"/>
          </a:lnRef>
          <a:fillRef idx="0">
            <a:schemeClr val="dk1"/>
          </a:fillRef>
          <a:effectRef idx="0">
            <a:schemeClr val="dk1"/>
          </a:effectRef>
          <a:fontRef idx="minor">
            <a:schemeClr val="tx1"/>
          </a:fontRef>
        </p:style>
      </p:cxnSp>
      <p:sp>
        <p:nvSpPr>
          <p:cNvPr id="41" name="Rectangle 40"/>
          <p:cNvSpPr/>
          <p:nvPr/>
        </p:nvSpPr>
        <p:spPr>
          <a:xfrm>
            <a:off x="1853849" y="5824148"/>
            <a:ext cx="2229630" cy="6450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Julian Ma &amp; </a:t>
            </a:r>
          </a:p>
          <a:p>
            <a:pPr algn="ctr"/>
            <a:r>
              <a:rPr lang="en-GB" dirty="0">
                <a:latin typeface="Arial" panose="020B0604020202020204" pitchFamily="34" charset="0"/>
                <a:cs typeface="Arial" panose="020B0604020202020204" pitchFamily="34" charset="0"/>
              </a:rPr>
              <a:t>John Edmunds</a:t>
            </a:r>
          </a:p>
        </p:txBody>
      </p:sp>
      <p:sp>
        <p:nvSpPr>
          <p:cNvPr id="42" name="Rectangle 41"/>
          <p:cNvSpPr/>
          <p:nvPr/>
        </p:nvSpPr>
        <p:spPr>
          <a:xfrm>
            <a:off x="4935250" y="5824147"/>
            <a:ext cx="2229630" cy="6450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David Strachan &amp; </a:t>
            </a:r>
          </a:p>
          <a:p>
            <a:pPr algn="ctr"/>
            <a:r>
              <a:rPr lang="en-GB" dirty="0">
                <a:latin typeface="Arial" panose="020B0604020202020204" pitchFamily="34" charset="0"/>
                <a:cs typeface="Arial" panose="020B0604020202020204" pitchFamily="34" charset="0"/>
              </a:rPr>
              <a:t>Fizz Williamson</a:t>
            </a:r>
          </a:p>
        </p:txBody>
      </p:sp>
      <p:sp>
        <p:nvSpPr>
          <p:cNvPr id="43" name="Rectangle 42"/>
          <p:cNvSpPr/>
          <p:nvPr/>
        </p:nvSpPr>
        <p:spPr>
          <a:xfrm>
            <a:off x="8016650" y="5824147"/>
            <a:ext cx="2229630" cy="6333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Steve Cummins &amp; </a:t>
            </a:r>
          </a:p>
          <a:p>
            <a:pPr algn="ctr"/>
            <a:r>
              <a:rPr lang="en-GB" dirty="0">
                <a:latin typeface="Arial" panose="020B0604020202020204" pitchFamily="34" charset="0"/>
                <a:cs typeface="Arial" panose="020B0604020202020204" pitchFamily="34" charset="0"/>
              </a:rPr>
              <a:t>Cally Roper</a:t>
            </a:r>
          </a:p>
        </p:txBody>
      </p:sp>
      <p:cxnSp>
        <p:nvCxnSpPr>
          <p:cNvPr id="53" name="Straight Connector 52"/>
          <p:cNvCxnSpPr>
            <a:stCxn id="14" idx="2"/>
            <a:endCxn id="42" idx="0"/>
          </p:cNvCxnSpPr>
          <p:nvPr/>
        </p:nvCxnSpPr>
        <p:spPr>
          <a:xfrm flipH="1">
            <a:off x="6050065" y="5666246"/>
            <a:ext cx="1" cy="157901"/>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a:stCxn id="15" idx="2"/>
            <a:endCxn id="43" idx="0"/>
          </p:cNvCxnSpPr>
          <p:nvPr/>
        </p:nvCxnSpPr>
        <p:spPr>
          <a:xfrm flipH="1">
            <a:off x="9131465" y="5666246"/>
            <a:ext cx="2" cy="157901"/>
          </a:xfrm>
          <a:prstGeom prst="line">
            <a:avLst/>
          </a:prstGeom>
        </p:spPr>
        <p:style>
          <a:lnRef idx="1">
            <a:schemeClr val="dk1"/>
          </a:lnRef>
          <a:fillRef idx="0">
            <a:schemeClr val="dk1"/>
          </a:fillRef>
          <a:effectRef idx="0">
            <a:schemeClr val="dk1"/>
          </a:effectRef>
          <a:fontRef idx="minor">
            <a:schemeClr val="tx1"/>
          </a:fontRef>
        </p:style>
      </p:cxnSp>
      <p:sp>
        <p:nvSpPr>
          <p:cNvPr id="62" name="Rectangle 61"/>
          <p:cNvSpPr/>
          <p:nvPr/>
        </p:nvSpPr>
        <p:spPr>
          <a:xfrm>
            <a:off x="8454022" y="3351394"/>
            <a:ext cx="2229630" cy="8764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Alicia Showering &amp; Eve Doran</a:t>
            </a:r>
          </a:p>
        </p:txBody>
      </p:sp>
      <p:sp>
        <p:nvSpPr>
          <p:cNvPr id="63" name="Rectangle 62"/>
          <p:cNvSpPr/>
          <p:nvPr/>
        </p:nvSpPr>
        <p:spPr>
          <a:xfrm>
            <a:off x="8454022" y="4310570"/>
            <a:ext cx="2229630" cy="565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Ian Douglas</a:t>
            </a:r>
          </a:p>
        </p:txBody>
      </p:sp>
      <p:sp>
        <p:nvSpPr>
          <p:cNvPr id="64" name="Rectangle 63"/>
          <p:cNvSpPr/>
          <p:nvPr/>
        </p:nvSpPr>
        <p:spPr>
          <a:xfrm>
            <a:off x="8442537" y="2696992"/>
            <a:ext cx="2229630" cy="565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Suzanne Filteau</a:t>
            </a:r>
          </a:p>
        </p:txBody>
      </p:sp>
      <p:sp>
        <p:nvSpPr>
          <p:cNvPr id="65" name="Rectangle 64"/>
          <p:cNvSpPr/>
          <p:nvPr/>
        </p:nvSpPr>
        <p:spPr>
          <a:xfrm>
            <a:off x="8442537" y="2073606"/>
            <a:ext cx="2229630" cy="5654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Neil Pearce</a:t>
            </a:r>
          </a:p>
        </p:txBody>
      </p:sp>
      <p:cxnSp>
        <p:nvCxnSpPr>
          <p:cNvPr id="67" name="Straight Connector 66"/>
          <p:cNvCxnSpPr>
            <a:stCxn id="8" idx="3"/>
            <a:endCxn id="65" idx="1"/>
          </p:cNvCxnSpPr>
          <p:nvPr/>
        </p:nvCxnSpPr>
        <p:spPr>
          <a:xfrm flipV="1">
            <a:off x="7540668" y="2356346"/>
            <a:ext cx="901869" cy="48651"/>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a:stCxn id="9" idx="3"/>
            <a:endCxn id="64" idx="1"/>
          </p:cNvCxnSpPr>
          <p:nvPr/>
        </p:nvCxnSpPr>
        <p:spPr>
          <a:xfrm flipV="1">
            <a:off x="7540667" y="2979732"/>
            <a:ext cx="901870" cy="14976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a:stCxn id="10" idx="3"/>
            <a:endCxn id="62" idx="1"/>
          </p:cNvCxnSpPr>
          <p:nvPr/>
        </p:nvCxnSpPr>
        <p:spPr>
          <a:xfrm flipV="1">
            <a:off x="7540666" y="3789602"/>
            <a:ext cx="913356" cy="72667"/>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p:cNvCxnSpPr>
            <a:stCxn id="13" idx="3"/>
            <a:endCxn id="63" idx="1"/>
          </p:cNvCxnSpPr>
          <p:nvPr/>
        </p:nvCxnSpPr>
        <p:spPr>
          <a:xfrm>
            <a:off x="7540665" y="4574895"/>
            <a:ext cx="913357" cy="18415"/>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815390EE-2C8A-47FE-B1F9-C2AC6C1D45A2}"/>
              </a:ext>
            </a:extLst>
          </p:cNvPr>
          <p:cNvSpPr/>
          <p:nvPr/>
        </p:nvSpPr>
        <p:spPr>
          <a:xfrm>
            <a:off x="1277655" y="2782804"/>
            <a:ext cx="2229630" cy="6450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C</a:t>
            </a:r>
            <a:r>
              <a:rPr lang="en-GB" dirty="0" err="1">
                <a:latin typeface="Arial" panose="020B0604020202020204" pitchFamily="34" charset="0"/>
                <a:cs typeface="Arial" panose="020B0604020202020204" pitchFamily="34" charset="0"/>
              </a:rPr>
              <a:t>arwyn</a:t>
            </a:r>
            <a:r>
              <a:rPr lang="en-GB" dirty="0">
                <a:latin typeface="Arial" panose="020B0604020202020204" pitchFamily="34" charset="0"/>
                <a:cs typeface="Arial" panose="020B0604020202020204" pitchFamily="34" charset="0"/>
              </a:rPr>
              <a:t> Hooper</a:t>
            </a:r>
          </a:p>
        </p:txBody>
      </p:sp>
    </p:spTree>
    <p:extLst>
      <p:ext uri="{BB962C8B-B14F-4D97-AF65-F5344CB8AC3E}">
        <p14:creationId xmlns:p14="http://schemas.microsoft.com/office/powerpoint/2010/main" val="322337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MRC LID Governance </a:t>
            </a:r>
            <a:endParaRPr lang="en-GB" dirty="0"/>
          </a:p>
        </p:txBody>
      </p:sp>
      <p:sp>
        <p:nvSpPr>
          <p:cNvPr id="3" name="Footer Placeholder 2"/>
          <p:cNvSpPr>
            <a:spLocks noGrp="1"/>
          </p:cNvSpPr>
          <p:nvPr>
            <p:ph type="ftr" sz="quarter" idx="11"/>
          </p:nvPr>
        </p:nvSpPr>
        <p:spPr/>
        <p:txBody>
          <a:bodyPr/>
          <a:lstStyle/>
          <a:p>
            <a:r>
              <a:rPr lang="en-GB"/>
              <a:t>MRC LID Welcome &amp; Induction</a:t>
            </a:r>
          </a:p>
        </p:txBody>
      </p:sp>
      <p:sp>
        <p:nvSpPr>
          <p:cNvPr id="4" name="Slide Number Placeholder 3"/>
          <p:cNvSpPr>
            <a:spLocks noGrp="1"/>
          </p:cNvSpPr>
          <p:nvPr>
            <p:ph type="sldNum" sz="quarter" idx="12"/>
          </p:nvPr>
        </p:nvSpPr>
        <p:spPr/>
        <p:txBody>
          <a:bodyPr/>
          <a:lstStyle/>
          <a:p>
            <a:fld id="{11BA35AB-851B-4F72-885C-DF534FCF2DDA}" type="slidenum">
              <a:rPr lang="en-GB" smtClean="0"/>
              <a:t>4</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6" name="Picture 5"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
        <p:nvSpPr>
          <p:cNvPr id="7" name="Rounded Rectangle 6"/>
          <p:cNvSpPr/>
          <p:nvPr/>
        </p:nvSpPr>
        <p:spPr>
          <a:xfrm>
            <a:off x="926926" y="2286477"/>
            <a:ext cx="3983277" cy="131153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b="1" dirty="0">
                <a:latin typeface="Arial" panose="020B0604020202020204" pitchFamily="34" charset="0"/>
                <a:cs typeface="Arial" panose="020B0604020202020204" pitchFamily="34" charset="0"/>
              </a:rPr>
              <a:t>Research Degrees Committee (LSHTM)</a:t>
            </a: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Registration, performance monitoring, progression and regulation</a:t>
            </a:r>
          </a:p>
        </p:txBody>
      </p:sp>
      <p:sp>
        <p:nvSpPr>
          <p:cNvPr id="8" name="Rounded Rectangle 7"/>
          <p:cNvSpPr/>
          <p:nvPr/>
        </p:nvSpPr>
        <p:spPr>
          <a:xfrm>
            <a:off x="7199986" y="2295633"/>
            <a:ext cx="3983277" cy="131153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b="1" dirty="0">
                <a:latin typeface="Arial" panose="020B0604020202020204" pitchFamily="34" charset="0"/>
                <a:cs typeface="Arial" panose="020B0604020202020204" pitchFamily="34" charset="0"/>
              </a:rPr>
              <a:t>Research Degrees Committee  (SGUL)</a:t>
            </a: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Registration, performance monitoring, progression and regulation</a:t>
            </a:r>
          </a:p>
        </p:txBody>
      </p:sp>
      <p:sp>
        <p:nvSpPr>
          <p:cNvPr id="9" name="Rounded Rectangle 8"/>
          <p:cNvSpPr/>
          <p:nvPr/>
        </p:nvSpPr>
        <p:spPr>
          <a:xfrm>
            <a:off x="2717075" y="4760310"/>
            <a:ext cx="6609806" cy="144675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latin typeface="Arial" panose="020B0604020202020204" pitchFamily="34" charset="0"/>
                <a:cs typeface="Arial" panose="020B0604020202020204" pitchFamily="34" charset="0"/>
              </a:rPr>
              <a:t>Board</a:t>
            </a:r>
          </a:p>
          <a:p>
            <a:pPr algn="ctr"/>
            <a:r>
              <a:rPr lang="en-GB" dirty="0">
                <a:latin typeface="Arial" panose="020B0604020202020204" pitchFamily="34" charset="0"/>
                <a:cs typeface="Arial" panose="020B0604020202020204" pitchFamily="34" charset="0"/>
              </a:rPr>
              <a:t>Strategic direction, programme management (including training &amp; decisions on flexible funding), supervisor and project selection, student recruitment and support</a:t>
            </a:r>
          </a:p>
          <a:p>
            <a:endParaRPr lang="en-GB" dirty="0">
              <a:latin typeface="Arial" panose="020B0604020202020204" pitchFamily="34" charset="0"/>
              <a:cs typeface="Arial" panose="020B0604020202020204" pitchFamily="34" charset="0"/>
            </a:endParaRPr>
          </a:p>
        </p:txBody>
      </p:sp>
      <p:sp>
        <p:nvSpPr>
          <p:cNvPr id="10" name="Rounded Rectangle 9"/>
          <p:cNvSpPr/>
          <p:nvPr/>
        </p:nvSpPr>
        <p:spPr>
          <a:xfrm>
            <a:off x="5071801" y="1752900"/>
            <a:ext cx="1966587" cy="914400"/>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Student representation</a:t>
            </a:r>
          </a:p>
        </p:txBody>
      </p:sp>
      <p:sp>
        <p:nvSpPr>
          <p:cNvPr id="11" name="TextBox 10"/>
          <p:cNvSpPr txBox="1"/>
          <p:nvPr/>
        </p:nvSpPr>
        <p:spPr>
          <a:xfrm>
            <a:off x="5209780" y="3658116"/>
            <a:ext cx="1701647" cy="369332"/>
          </a:xfrm>
          <a:prstGeom prst="rect">
            <a:avLst/>
          </a:prstGeom>
          <a:solidFill>
            <a:schemeClr val="accent6">
              <a:lumMod val="75000"/>
            </a:schemeClr>
          </a:solidFill>
          <a:ln>
            <a:noFill/>
          </a:ln>
        </p:spPr>
        <p:txBody>
          <a:bodyPr wrap="square" rtlCol="0">
            <a:spAutoFit/>
          </a:bodyPr>
          <a:lstStyle/>
          <a:p>
            <a:r>
              <a:rPr lang="en-GB" dirty="0">
                <a:latin typeface="Arial" panose="020B0604020202020204" pitchFamily="34" charset="0"/>
                <a:cs typeface="Arial" panose="020B0604020202020204" pitchFamily="34" charset="0"/>
              </a:rPr>
              <a:t>Annual</a:t>
            </a:r>
            <a:r>
              <a:rPr lang="en-GB" dirty="0">
                <a:solidFill>
                  <a:schemeClr val="accent6">
                    <a:lumMod val="75000"/>
                  </a:schemeClr>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report</a:t>
            </a:r>
          </a:p>
        </p:txBody>
      </p:sp>
      <p:sp>
        <p:nvSpPr>
          <p:cNvPr id="12" name="TextBox 11"/>
          <p:cNvSpPr txBox="1"/>
          <p:nvPr/>
        </p:nvSpPr>
        <p:spPr>
          <a:xfrm>
            <a:off x="7588293" y="3993381"/>
            <a:ext cx="3206661" cy="369332"/>
          </a:xfrm>
          <a:prstGeom prst="rect">
            <a:avLst/>
          </a:prstGeom>
          <a:solidFill>
            <a:schemeClr val="bg1">
              <a:lumMod val="75000"/>
            </a:schemeClr>
          </a:solidFill>
        </p:spPr>
        <p:txBody>
          <a:bodyPr wrap="square" rtlCol="0">
            <a:spAutoFit/>
          </a:bodyPr>
          <a:lstStyle/>
          <a:p>
            <a:r>
              <a:rPr lang="en-GB" dirty="0">
                <a:latin typeface="Arial" panose="020B0604020202020204" pitchFamily="34" charset="0"/>
                <a:cs typeface="Arial" panose="020B0604020202020204" pitchFamily="34" charset="0"/>
              </a:rPr>
              <a:t>Progress monitoring reports</a:t>
            </a:r>
          </a:p>
        </p:txBody>
      </p:sp>
      <p:cxnSp>
        <p:nvCxnSpPr>
          <p:cNvPr id="14" name="Straight Arrow Connector 13"/>
          <p:cNvCxnSpPr/>
          <p:nvPr/>
        </p:nvCxnSpPr>
        <p:spPr>
          <a:xfrm flipH="1" flipV="1">
            <a:off x="4810886" y="3639701"/>
            <a:ext cx="779716" cy="10786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flipV="1">
            <a:off x="6622869" y="3639702"/>
            <a:ext cx="577117" cy="10786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a:xfrm>
            <a:off x="4250869" y="3597699"/>
            <a:ext cx="800638" cy="109303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163149" y="3639701"/>
            <a:ext cx="536424" cy="107669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155488" y="3961543"/>
            <a:ext cx="3206661" cy="369332"/>
          </a:xfrm>
          <a:prstGeom prst="rect">
            <a:avLst/>
          </a:prstGeom>
          <a:solidFill>
            <a:schemeClr val="bg1">
              <a:lumMod val="75000"/>
            </a:schemeClr>
          </a:solidFill>
        </p:spPr>
        <p:txBody>
          <a:bodyPr wrap="square" rtlCol="0">
            <a:spAutoFit/>
          </a:bodyPr>
          <a:lstStyle/>
          <a:p>
            <a:r>
              <a:rPr lang="en-GB" dirty="0">
                <a:latin typeface="Arial" panose="020B0604020202020204" pitchFamily="34" charset="0"/>
                <a:cs typeface="Arial" panose="020B0604020202020204" pitchFamily="34" charset="0"/>
              </a:rPr>
              <a:t>Progress monitoring reports</a:t>
            </a:r>
          </a:p>
        </p:txBody>
      </p:sp>
      <p:sp>
        <p:nvSpPr>
          <p:cNvPr id="46" name="Rounded Rectangle 45"/>
          <p:cNvSpPr/>
          <p:nvPr/>
        </p:nvSpPr>
        <p:spPr>
          <a:xfrm>
            <a:off x="640078" y="4400448"/>
            <a:ext cx="2578523" cy="210485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en-GB" sz="1100" b="1" dirty="0">
                <a:latin typeface="Arial" panose="020B0604020202020204" pitchFamily="34" charset="0"/>
                <a:cs typeface="Arial" panose="020B0604020202020204" pitchFamily="34" charset="0"/>
              </a:rPr>
              <a:t>Board Membership</a:t>
            </a:r>
          </a:p>
          <a:p>
            <a:pPr>
              <a:buFontTx/>
              <a:buChar char="-"/>
            </a:pPr>
            <a:r>
              <a:rPr lang="en-GB" sz="1100" dirty="0">
                <a:latin typeface="Arial" panose="020B0604020202020204" pitchFamily="34" charset="0"/>
                <a:cs typeface="Arial" panose="020B0604020202020204" pitchFamily="34" charset="0"/>
              </a:rPr>
              <a:t>Academic Leads (Chair/Deputy Chair)</a:t>
            </a:r>
          </a:p>
          <a:p>
            <a:pPr>
              <a:buFontTx/>
              <a:buChar char="-"/>
            </a:pPr>
            <a:r>
              <a:rPr lang="en-GB" sz="1100" dirty="0">
                <a:latin typeface="Arial" panose="020B0604020202020204" pitchFamily="34" charset="0"/>
                <a:cs typeface="Arial" panose="020B0604020202020204" pitchFamily="34" charset="0"/>
              </a:rPr>
              <a:t>Pro-director of Teaching &amp; Learning, LSHTM</a:t>
            </a:r>
          </a:p>
          <a:p>
            <a:pPr>
              <a:buFontTx/>
              <a:buChar char="-"/>
            </a:pPr>
            <a:r>
              <a:rPr lang="en-GB" sz="1100" dirty="0">
                <a:latin typeface="Arial" panose="020B0604020202020204" pitchFamily="34" charset="0"/>
                <a:cs typeface="Arial" panose="020B0604020202020204" pitchFamily="34" charset="0"/>
              </a:rPr>
              <a:t>Head of Graduate School, SGUL</a:t>
            </a:r>
          </a:p>
          <a:p>
            <a:pPr>
              <a:buFontTx/>
              <a:buChar char="-"/>
            </a:pPr>
            <a:r>
              <a:rPr lang="en-GB" sz="1100" dirty="0">
                <a:latin typeface="Arial" panose="020B0604020202020204" pitchFamily="34" charset="0"/>
                <a:cs typeface="Arial" panose="020B0604020202020204" pitchFamily="34" charset="0"/>
              </a:rPr>
              <a:t>Theme leads</a:t>
            </a:r>
          </a:p>
          <a:p>
            <a:pPr>
              <a:buFontTx/>
              <a:buChar char="-"/>
            </a:pPr>
            <a:r>
              <a:rPr lang="en-GB" sz="1100" dirty="0">
                <a:latin typeface="Arial" panose="020B0604020202020204" pitchFamily="34" charset="0"/>
                <a:cs typeface="Arial" panose="020B0604020202020204" pitchFamily="34" charset="0"/>
              </a:rPr>
              <a:t>Student representatives</a:t>
            </a:r>
          </a:p>
          <a:p>
            <a:r>
              <a:rPr lang="en-GB" sz="1100" b="1" dirty="0">
                <a:latin typeface="Arial" panose="020B0604020202020204" pitchFamily="34" charset="0"/>
                <a:cs typeface="Arial" panose="020B0604020202020204" pitchFamily="34" charset="0"/>
              </a:rPr>
              <a:t>Secretariat</a:t>
            </a:r>
            <a:r>
              <a:rPr lang="en-GB" sz="1100" dirty="0">
                <a:latin typeface="Arial" panose="020B0604020202020204" pitchFamily="34" charset="0"/>
                <a:cs typeface="Arial" panose="020B0604020202020204" pitchFamily="34" charset="0"/>
              </a:rPr>
              <a:t>:</a:t>
            </a:r>
          </a:p>
          <a:p>
            <a:pPr>
              <a:buFontTx/>
              <a:buChar char="-"/>
            </a:pPr>
            <a:r>
              <a:rPr lang="en-GB" sz="1100" dirty="0">
                <a:latin typeface="Arial" panose="020B0604020202020204" pitchFamily="34" charset="0"/>
                <a:cs typeface="Arial" panose="020B0604020202020204" pitchFamily="34" charset="0"/>
              </a:rPr>
              <a:t> PGR admin lead, SGUL</a:t>
            </a:r>
          </a:p>
          <a:p>
            <a:pPr>
              <a:buFontTx/>
              <a:buChar char="-"/>
            </a:pPr>
            <a:r>
              <a:rPr lang="en-GB" sz="1100" dirty="0">
                <a:latin typeface="Arial" panose="020B0604020202020204" pitchFamily="34" charset="0"/>
                <a:cs typeface="Arial" panose="020B0604020202020204" pitchFamily="34" charset="0"/>
              </a:rPr>
              <a:t> LSHTM </a:t>
            </a:r>
          </a:p>
        </p:txBody>
      </p:sp>
    </p:spTree>
    <p:extLst>
      <p:ext uri="{BB962C8B-B14F-4D97-AF65-F5344CB8AC3E}">
        <p14:creationId xmlns:p14="http://schemas.microsoft.com/office/powerpoint/2010/main" val="411525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a:latin typeface="Arial" panose="020B0604020202020204" pitchFamily="34" charset="0"/>
                <a:cs typeface="Arial" panose="020B0604020202020204" pitchFamily="34" charset="0"/>
              </a:rPr>
              <a:t>What will you be doing?</a:t>
            </a:r>
          </a:p>
        </p:txBody>
      </p:sp>
      <p:sp>
        <p:nvSpPr>
          <p:cNvPr id="3" name="Content Placeholder 2"/>
          <p:cNvSpPr>
            <a:spLocks noGrp="1"/>
          </p:cNvSpPr>
          <p:nvPr>
            <p:ph idx="1"/>
          </p:nvPr>
        </p:nvSpPr>
        <p:spPr>
          <a:xfrm>
            <a:off x="838200" y="1679456"/>
            <a:ext cx="10515600" cy="4497507"/>
          </a:xfrm>
        </p:spPr>
        <p:txBody>
          <a:bodyPr>
            <a:normAutofit fontScale="70000" lnSpcReduction="20000"/>
          </a:bodyPr>
          <a:lstStyle/>
          <a:p>
            <a:r>
              <a:rPr lang="en-GB" b="1" dirty="0">
                <a:solidFill>
                  <a:srgbClr val="000000"/>
                </a:solidFill>
                <a:latin typeface="Arial" panose="020B0604020202020204" pitchFamily="34" charset="0"/>
                <a:cs typeface="Arial" panose="020B0604020202020204" pitchFamily="34" charset="0"/>
              </a:rPr>
              <a:t>Skills training and cohort building activities </a:t>
            </a:r>
            <a:r>
              <a:rPr lang="en-GB" dirty="0">
                <a:solidFill>
                  <a:srgbClr val="000000"/>
                </a:solidFill>
                <a:latin typeface="Arial" panose="020B0604020202020204" pitchFamily="34" charset="0"/>
                <a:cs typeface="Arial" panose="020B0604020202020204" pitchFamily="34" charset="0"/>
              </a:rPr>
              <a:t>at both sites, including</a:t>
            </a:r>
          </a:p>
          <a:p>
            <a:pPr lvl="1">
              <a:buFontTx/>
              <a:buChar char="-"/>
            </a:pPr>
            <a:r>
              <a:rPr lang="en-GB" dirty="0">
                <a:solidFill>
                  <a:srgbClr val="000000"/>
                </a:solidFill>
                <a:latin typeface="Arial" panose="020B0604020202020204" pitchFamily="34" charset="0"/>
                <a:cs typeface="Arial" panose="020B0604020202020204" pitchFamily="34" charset="0"/>
              </a:rPr>
              <a:t>skills on the MRC strategic skills list </a:t>
            </a:r>
            <a:br>
              <a:rPr lang="en-GB" dirty="0">
                <a:solidFill>
                  <a:schemeClr val="bg1">
                    <a:lumMod val="65000"/>
                  </a:schemeClr>
                </a:solidFill>
                <a:latin typeface="Arial" panose="020B0604020202020204" pitchFamily="34" charset="0"/>
                <a:cs typeface="Arial" panose="020B0604020202020204" pitchFamily="34" charset="0"/>
              </a:rPr>
            </a:br>
            <a:r>
              <a:rPr lang="en-GB" dirty="0">
                <a:solidFill>
                  <a:schemeClr val="bg1">
                    <a:lumMod val="65000"/>
                  </a:schemeClr>
                </a:solidFill>
                <a:latin typeface="Arial" panose="020B0604020202020204" pitchFamily="34" charset="0"/>
                <a:cs typeface="Arial" panose="020B0604020202020204" pitchFamily="34" charset="0"/>
              </a:rPr>
              <a:t>	(quantitative skills; interdisciplinary skills; whole organism biology)</a:t>
            </a:r>
            <a:r>
              <a:rPr lang="en-GB" dirty="0">
                <a:solidFill>
                  <a:srgbClr val="000000"/>
                </a:solidFill>
                <a:latin typeface="Arial" panose="020B0604020202020204" pitchFamily="34" charset="0"/>
                <a:cs typeface="Arial" panose="020B0604020202020204" pitchFamily="34" charset="0"/>
              </a:rPr>
              <a:t>	</a:t>
            </a:r>
          </a:p>
          <a:p>
            <a:pPr lvl="1">
              <a:buFontTx/>
              <a:buChar char="-"/>
            </a:pPr>
            <a:r>
              <a:rPr lang="en-GB" dirty="0">
                <a:solidFill>
                  <a:srgbClr val="000000"/>
                </a:solidFill>
                <a:latin typeface="Arial" panose="020B0604020202020204" pitchFamily="34" charset="0"/>
                <a:cs typeface="Arial" panose="020B0604020202020204" pitchFamily="34" charset="0"/>
              </a:rPr>
              <a:t>generic transferable skills training</a:t>
            </a:r>
          </a:p>
          <a:p>
            <a:pPr marL="457200" lvl="1" indent="0">
              <a:buNone/>
            </a:pPr>
            <a:r>
              <a:rPr lang="en-GB" dirty="0">
                <a:solidFill>
                  <a:schemeClr val="bg1">
                    <a:lumMod val="65000"/>
                  </a:schemeClr>
                </a:solidFill>
                <a:latin typeface="Arial" panose="020B0604020202020204" pitchFamily="34" charset="0"/>
                <a:cs typeface="Arial" panose="020B0604020202020204" pitchFamily="34" charset="0"/>
              </a:rPr>
              <a:t>	(starting with the Doctoral School/Transferable Skills training this term – required to attend this 	block training, but can select whether to do so at SGUL or LSHTM)</a:t>
            </a:r>
          </a:p>
          <a:p>
            <a:r>
              <a:rPr lang="en-GB" b="1" dirty="0">
                <a:solidFill>
                  <a:srgbClr val="000000"/>
                </a:solidFill>
                <a:latin typeface="Arial" panose="020B0604020202020204" pitchFamily="34" charset="0"/>
                <a:cs typeface="Arial" panose="020B0604020202020204" pitchFamily="34" charset="0"/>
              </a:rPr>
              <a:t>Taught modules </a:t>
            </a:r>
          </a:p>
          <a:p>
            <a:pPr marL="457200" lvl="1" indent="0">
              <a:buNone/>
            </a:pPr>
            <a:r>
              <a:rPr lang="en-GB" dirty="0">
                <a:solidFill>
                  <a:srgbClr val="000000"/>
                </a:solidFill>
                <a:latin typeface="Arial" panose="020B0604020202020204" pitchFamily="34" charset="0"/>
                <a:cs typeface="Arial" panose="020B0604020202020204" pitchFamily="34" charset="0"/>
              </a:rPr>
              <a:t>Students are expected to undertake 4 modules over duration of award; </a:t>
            </a:r>
          </a:p>
          <a:p>
            <a:pPr marL="457200" lvl="1" indent="0">
              <a:buNone/>
            </a:pPr>
            <a:r>
              <a:rPr lang="en-GB" dirty="0">
                <a:solidFill>
                  <a:schemeClr val="bg1">
                    <a:lumMod val="65000"/>
                  </a:schemeClr>
                </a:solidFill>
                <a:latin typeface="Arial" panose="020B0604020202020204" pitchFamily="34" charset="0"/>
                <a:cs typeface="Arial" panose="020B0604020202020204" pitchFamily="34" charset="0"/>
              </a:rPr>
              <a:t>If a course or module is available at either partner institution the MRC LID board expects it to be undertaken there rather than at a different institution (unless there are very good reasons for needing to do this).</a:t>
            </a:r>
          </a:p>
          <a:p>
            <a:r>
              <a:rPr lang="en-GB" b="1" dirty="0">
                <a:solidFill>
                  <a:srgbClr val="000000"/>
                </a:solidFill>
                <a:latin typeface="Arial" panose="020B0604020202020204" pitchFamily="34" charset="0"/>
                <a:cs typeface="Arial" panose="020B0604020202020204" pitchFamily="34" charset="0"/>
              </a:rPr>
              <a:t>MRC cohort training days </a:t>
            </a:r>
            <a:r>
              <a:rPr lang="en-GB" dirty="0">
                <a:solidFill>
                  <a:srgbClr val="000000"/>
                </a:solidFill>
                <a:latin typeface="Arial" panose="020B0604020202020204" pitchFamily="34" charset="0"/>
                <a:cs typeface="Arial" panose="020B0604020202020204" pitchFamily="34" charset="0"/>
              </a:rPr>
              <a:t>(2 per year)</a:t>
            </a:r>
          </a:p>
          <a:p>
            <a:pPr marL="457200" lvl="1" indent="0">
              <a:buNone/>
            </a:pPr>
            <a:r>
              <a:rPr lang="en-GB" dirty="0">
                <a:solidFill>
                  <a:srgbClr val="000000"/>
                </a:solidFill>
                <a:latin typeface="Arial" panose="020B0604020202020204" pitchFamily="34" charset="0"/>
                <a:cs typeface="Arial" panose="020B0604020202020204" pitchFamily="34" charset="0"/>
              </a:rPr>
              <a:t>First one will be a 2-day programme in November. The second is a 1-day programme in May.</a:t>
            </a:r>
            <a:br>
              <a:rPr lang="en-GB" dirty="0">
                <a:solidFill>
                  <a:srgbClr val="000000"/>
                </a:solidFill>
                <a:latin typeface="Arial" panose="020B0604020202020204" pitchFamily="34" charset="0"/>
                <a:cs typeface="Arial" panose="020B0604020202020204" pitchFamily="34" charset="0"/>
              </a:rPr>
            </a:br>
            <a:r>
              <a:rPr lang="en-GB" dirty="0">
                <a:solidFill>
                  <a:srgbClr val="000000"/>
                </a:solidFill>
                <a:latin typeface="Arial" panose="020B0604020202020204" pitchFamily="34" charset="0"/>
                <a:cs typeface="Arial" panose="020B0604020202020204" pitchFamily="34" charset="0"/>
              </a:rPr>
              <a:t>All MRC LID students are expected to attend all cohort training.</a:t>
            </a:r>
          </a:p>
          <a:p>
            <a:r>
              <a:rPr lang="en-GB" b="1" dirty="0">
                <a:solidFill>
                  <a:srgbClr val="000000"/>
                </a:solidFill>
                <a:latin typeface="Arial" panose="020B0604020202020204" pitchFamily="34" charset="0"/>
                <a:cs typeface="Arial" panose="020B0604020202020204" pitchFamily="34" charset="0"/>
              </a:rPr>
              <a:t>Social programme </a:t>
            </a:r>
            <a:endParaRPr lang="en-GB" dirty="0">
              <a:solidFill>
                <a:srgbClr val="000000"/>
              </a:solidFill>
              <a:latin typeface="Arial" panose="020B0604020202020204" pitchFamily="34" charset="0"/>
              <a:cs typeface="Arial" panose="020B0604020202020204" pitchFamily="34" charset="0"/>
            </a:endParaRPr>
          </a:p>
          <a:p>
            <a:pPr marL="457200" lvl="1" indent="0">
              <a:buNone/>
            </a:pPr>
            <a:r>
              <a:rPr lang="en-GB" dirty="0">
                <a:solidFill>
                  <a:srgbClr val="000000"/>
                </a:solidFill>
                <a:latin typeface="Arial" panose="020B0604020202020204" pitchFamily="34" charset="0"/>
                <a:cs typeface="Arial" panose="020B0604020202020204" pitchFamily="34" charset="0"/>
              </a:rPr>
              <a:t>This is up to you (please discuss ideas with your student reps)!</a:t>
            </a:r>
          </a:p>
          <a:p>
            <a:r>
              <a:rPr lang="en-GB" b="1" dirty="0">
                <a:solidFill>
                  <a:srgbClr val="000000"/>
                </a:solidFill>
                <a:latin typeface="Arial" panose="020B0604020202020204" pitchFamily="34" charset="0"/>
                <a:cs typeface="Arial" panose="020B0604020202020204" pitchFamily="34" charset="0"/>
              </a:rPr>
              <a:t>Research</a:t>
            </a: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5</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Tree>
    <p:extLst>
      <p:ext uri="{BB962C8B-B14F-4D97-AF65-F5344CB8AC3E}">
        <p14:creationId xmlns:p14="http://schemas.microsoft.com/office/powerpoint/2010/main" val="229192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71BED793-D12E-4E57-9FC5-1E2B1E498A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8622" y="5058586"/>
            <a:ext cx="1089284" cy="1471550"/>
          </a:xfrm>
          <a:prstGeom prst="rect">
            <a:avLst/>
          </a:prstGeom>
        </p:spPr>
      </p:pic>
      <p:pic>
        <p:nvPicPr>
          <p:cNvPr id="33" name="Picture 32">
            <a:extLst>
              <a:ext uri="{FF2B5EF4-FFF2-40B4-BE49-F238E27FC236}">
                <a16:creationId xmlns:a16="http://schemas.microsoft.com/office/drawing/2014/main" id="{FF56346A-9C89-4879-8717-02846DA6D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666" y="2472350"/>
            <a:ext cx="989263" cy="127372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8476" y="1288135"/>
            <a:ext cx="995179" cy="1563478"/>
          </a:xfrm>
          <a:prstGeom prst="rect">
            <a:avLst/>
          </a:prstGeom>
        </p:spPr>
      </p:pic>
      <p:sp>
        <p:nvSpPr>
          <p:cNvPr id="2" name="Title 1"/>
          <p:cNvSpPr>
            <a:spLocks noGrp="1"/>
          </p:cNvSpPr>
          <p:nvPr>
            <p:ph type="title"/>
          </p:nvPr>
        </p:nvSpPr>
        <p:spPr>
          <a:xfrm>
            <a:off x="838200" y="365126"/>
            <a:ext cx="10515600" cy="1176278"/>
          </a:xfrm>
        </p:spPr>
        <p:txBody>
          <a:bodyPr>
            <a:normAutofit/>
          </a:bodyPr>
          <a:lstStyle/>
          <a:p>
            <a:r>
              <a:rPr lang="en-GB" sz="3200" b="1" dirty="0">
                <a:latin typeface="Arial" panose="020B0604020202020204" pitchFamily="34" charset="0"/>
                <a:cs typeface="Arial" panose="020B0604020202020204" pitchFamily="34" charset="0"/>
              </a:rPr>
              <a:t>Enhanced training for future</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research leaders</a:t>
            </a:r>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6</a:t>
            </a:fld>
            <a:endParaRPr lang="en-GB"/>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pic>
        <p:nvPicPr>
          <p:cNvPr id="8" name="Content Placeholder 7"/>
          <p:cNvPicPr>
            <a:picLocks noGrp="1" noChangeAspect="1"/>
          </p:cNvPicPr>
          <p:nvPr>
            <p:ph idx="1"/>
          </p:nvPr>
        </p:nvPicPr>
        <p:blipFill>
          <a:blip r:embed="rId8"/>
          <a:stretch>
            <a:fillRect/>
          </a:stretch>
        </p:blipFill>
        <p:spPr>
          <a:xfrm>
            <a:off x="3633804" y="970183"/>
            <a:ext cx="4704957" cy="5522691"/>
          </a:xfrm>
          <a:prstGeom prst="rect">
            <a:avLst/>
          </a:prstGeom>
        </p:spPr>
      </p:pic>
      <p:sp>
        <p:nvSpPr>
          <p:cNvPr id="9" name="Rectangle 8"/>
          <p:cNvSpPr/>
          <p:nvPr/>
        </p:nvSpPr>
        <p:spPr>
          <a:xfrm>
            <a:off x="585634" y="2791340"/>
            <a:ext cx="3746326" cy="120032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Academically excellent</a:t>
            </a:r>
          </a:p>
          <a:p>
            <a:r>
              <a:rPr lang="en-GB" sz="2400" dirty="0">
                <a:latin typeface="Arial" panose="020B0604020202020204" pitchFamily="34" charset="0"/>
                <a:cs typeface="Arial" panose="020B0604020202020204" pitchFamily="34" charset="0"/>
              </a:rPr>
              <a:t>Highly motivated </a:t>
            </a:r>
          </a:p>
          <a:p>
            <a:r>
              <a:rPr lang="en-GB" sz="2400" dirty="0">
                <a:latin typeface="Arial" panose="020B0604020202020204" pitchFamily="34" charset="0"/>
                <a:cs typeface="Arial" panose="020B0604020202020204" pitchFamily="34" charset="0"/>
              </a:rPr>
              <a:t>Outward looking</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9984" y="1348475"/>
            <a:ext cx="1114573" cy="1435072"/>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634" y="1519105"/>
            <a:ext cx="1160766" cy="1294535"/>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09296" y="3928498"/>
            <a:ext cx="1144472" cy="1473568"/>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7480" y="5400323"/>
            <a:ext cx="1086709" cy="1156073"/>
          </a:xfrm>
          <a:prstGeom prst="rect">
            <a:avLst/>
          </a:prstGeom>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6941" y="1533654"/>
            <a:ext cx="1149184" cy="1429773"/>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9727" y="5025940"/>
            <a:ext cx="1126179" cy="1450016"/>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557" y="4022082"/>
            <a:ext cx="1132908" cy="1458680"/>
          </a:xfrm>
          <a:prstGeom prst="rect">
            <a:avLst/>
          </a:prstGeom>
        </p:spPr>
      </p:pic>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6527" y="3932584"/>
            <a:ext cx="1125049" cy="1406311"/>
          </a:xfrm>
          <a:prstGeom prst="rect">
            <a:avLst/>
          </a:prstGeom>
        </p:spPr>
      </p:pic>
      <p:pic>
        <p:nvPicPr>
          <p:cNvPr id="30" name="Picture 29">
            <a:extLst>
              <a:ext uri="{FF2B5EF4-FFF2-40B4-BE49-F238E27FC236}">
                <a16:creationId xmlns:a16="http://schemas.microsoft.com/office/drawing/2014/main" id="{4D11BC4D-FDC3-4063-8046-E97A25DDEB6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22369" y="3829387"/>
            <a:ext cx="968870" cy="1247472"/>
          </a:xfrm>
          <a:prstGeom prst="rect">
            <a:avLst/>
          </a:prstGeom>
        </p:spPr>
      </p:pic>
      <p:pic>
        <p:nvPicPr>
          <p:cNvPr id="31" name="Picture 30">
            <a:extLst>
              <a:ext uri="{FF2B5EF4-FFF2-40B4-BE49-F238E27FC236}">
                <a16:creationId xmlns:a16="http://schemas.microsoft.com/office/drawing/2014/main" id="{1EBD4381-AB41-45B1-8EF1-0EAF72A4A3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74247" y="3569007"/>
            <a:ext cx="906874" cy="1030539"/>
          </a:xfrm>
          <a:prstGeom prst="rect">
            <a:avLst/>
          </a:prstGeom>
        </p:spPr>
      </p:pic>
      <p:pic>
        <p:nvPicPr>
          <p:cNvPr id="32" name="Picture 31">
            <a:extLst>
              <a:ext uri="{FF2B5EF4-FFF2-40B4-BE49-F238E27FC236}">
                <a16:creationId xmlns:a16="http://schemas.microsoft.com/office/drawing/2014/main" id="{BEB1B458-96B0-4B2B-9ACC-B5F736199F7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380249" y="1563376"/>
            <a:ext cx="865447" cy="1075104"/>
          </a:xfrm>
          <a:prstGeom prst="rect">
            <a:avLst/>
          </a:prstGeom>
        </p:spPr>
      </p:pic>
      <p:pic>
        <p:nvPicPr>
          <p:cNvPr id="34" name="Picture 33">
            <a:extLst>
              <a:ext uri="{FF2B5EF4-FFF2-40B4-BE49-F238E27FC236}">
                <a16:creationId xmlns:a16="http://schemas.microsoft.com/office/drawing/2014/main" id="{F40E1084-D32C-4D4A-8876-4F885B90CBD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77859" y="1563376"/>
            <a:ext cx="966576" cy="1244517"/>
          </a:xfrm>
          <a:prstGeom prst="rect">
            <a:avLst/>
          </a:prstGeom>
        </p:spPr>
      </p:pic>
      <p:pic>
        <p:nvPicPr>
          <p:cNvPr id="35" name="Picture 34">
            <a:extLst>
              <a:ext uri="{FF2B5EF4-FFF2-40B4-BE49-F238E27FC236}">
                <a16:creationId xmlns:a16="http://schemas.microsoft.com/office/drawing/2014/main" id="{06FE1C89-809C-4CB2-B28A-0E41E3E490E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145372" y="3731528"/>
            <a:ext cx="815775" cy="1048853"/>
          </a:xfrm>
          <a:prstGeom prst="rect">
            <a:avLst/>
          </a:prstGeom>
        </p:spPr>
      </p:pic>
      <p:pic>
        <p:nvPicPr>
          <p:cNvPr id="36" name="Picture 35">
            <a:extLst>
              <a:ext uri="{FF2B5EF4-FFF2-40B4-BE49-F238E27FC236}">
                <a16:creationId xmlns:a16="http://schemas.microsoft.com/office/drawing/2014/main" id="{347D9C91-4C56-4943-A5E2-CCA7CF25E4F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35492" y="1688414"/>
            <a:ext cx="937300" cy="1129566"/>
          </a:xfrm>
          <a:prstGeom prst="rect">
            <a:avLst/>
          </a:prstGeom>
        </p:spPr>
      </p:pic>
      <p:pic>
        <p:nvPicPr>
          <p:cNvPr id="37" name="Picture 36">
            <a:extLst>
              <a:ext uri="{FF2B5EF4-FFF2-40B4-BE49-F238E27FC236}">
                <a16:creationId xmlns:a16="http://schemas.microsoft.com/office/drawing/2014/main" id="{C95FEE39-CC94-4538-9B9F-DD5D69D4344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58649" y="1587795"/>
            <a:ext cx="816032" cy="1050685"/>
          </a:xfrm>
          <a:prstGeom prst="rect">
            <a:avLst/>
          </a:prstGeom>
        </p:spPr>
      </p:pic>
      <p:pic>
        <p:nvPicPr>
          <p:cNvPr id="38" name="Picture 37">
            <a:extLst>
              <a:ext uri="{FF2B5EF4-FFF2-40B4-BE49-F238E27FC236}">
                <a16:creationId xmlns:a16="http://schemas.microsoft.com/office/drawing/2014/main" id="{CCA12401-A712-4670-84EA-D59C215B3AD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897264" y="2799701"/>
            <a:ext cx="816033" cy="1050686"/>
          </a:xfrm>
          <a:prstGeom prst="rect">
            <a:avLst/>
          </a:prstGeom>
        </p:spPr>
      </p:pic>
      <p:pic>
        <p:nvPicPr>
          <p:cNvPr id="39" name="Picture 38">
            <a:extLst>
              <a:ext uri="{FF2B5EF4-FFF2-40B4-BE49-F238E27FC236}">
                <a16:creationId xmlns:a16="http://schemas.microsoft.com/office/drawing/2014/main" id="{70A45C9F-B358-418D-A530-A1FD332EB76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08295" y="2809788"/>
            <a:ext cx="806183" cy="1030512"/>
          </a:xfrm>
          <a:prstGeom prst="rect">
            <a:avLst/>
          </a:prstGeom>
        </p:spPr>
      </p:pic>
      <p:pic>
        <p:nvPicPr>
          <p:cNvPr id="40" name="Picture 39">
            <a:extLst>
              <a:ext uri="{FF2B5EF4-FFF2-40B4-BE49-F238E27FC236}">
                <a16:creationId xmlns:a16="http://schemas.microsoft.com/office/drawing/2014/main" id="{0E8D989C-118F-48A2-ADFB-2695D5BB23B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967663" y="3849058"/>
            <a:ext cx="1055049" cy="1112097"/>
          </a:xfrm>
          <a:prstGeom prst="rect">
            <a:avLst/>
          </a:prstGeom>
        </p:spPr>
      </p:pic>
      <p:pic>
        <p:nvPicPr>
          <p:cNvPr id="41" name="Picture 40">
            <a:extLst>
              <a:ext uri="{FF2B5EF4-FFF2-40B4-BE49-F238E27FC236}">
                <a16:creationId xmlns:a16="http://schemas.microsoft.com/office/drawing/2014/main" id="{A2DFB827-6FED-4A11-97C1-695FAE0B5435}"/>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913760" y="4925715"/>
            <a:ext cx="946045" cy="1074674"/>
          </a:xfrm>
          <a:prstGeom prst="rect">
            <a:avLst/>
          </a:prstGeom>
        </p:spPr>
      </p:pic>
      <p:pic>
        <p:nvPicPr>
          <p:cNvPr id="42" name="Picture 41">
            <a:extLst>
              <a:ext uri="{FF2B5EF4-FFF2-40B4-BE49-F238E27FC236}">
                <a16:creationId xmlns:a16="http://schemas.microsoft.com/office/drawing/2014/main" id="{571F827D-6F85-4BAC-AF13-3A181608774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392573" y="2625179"/>
            <a:ext cx="937852" cy="1038212"/>
          </a:xfrm>
          <a:prstGeom prst="rect">
            <a:avLst/>
          </a:prstGeom>
        </p:spPr>
      </p:pic>
      <p:pic>
        <p:nvPicPr>
          <p:cNvPr id="17" name="Picture 1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747906" y="4577464"/>
            <a:ext cx="1019426" cy="1323655"/>
          </a:xfrm>
          <a:prstGeom prst="rect">
            <a:avLst/>
          </a:prstGeom>
        </p:spPr>
      </p:pic>
      <p:pic>
        <p:nvPicPr>
          <p:cNvPr id="43" name="Picture 42">
            <a:extLst>
              <a:ext uri="{FF2B5EF4-FFF2-40B4-BE49-F238E27FC236}">
                <a16:creationId xmlns:a16="http://schemas.microsoft.com/office/drawing/2014/main" id="{5D6B86BE-CCCA-46E2-9A08-48DC2EE68DC5}"/>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22361" t="-579" r="20919" b="1279"/>
          <a:stretch/>
        </p:blipFill>
        <p:spPr>
          <a:xfrm>
            <a:off x="11193754" y="1853218"/>
            <a:ext cx="573578" cy="1291067"/>
          </a:xfrm>
          <a:prstGeom prst="rect">
            <a:avLst/>
          </a:prstGeom>
        </p:spPr>
      </p:pic>
      <p:pic>
        <p:nvPicPr>
          <p:cNvPr id="45" name="Picture 44">
            <a:extLst>
              <a:ext uri="{FF2B5EF4-FFF2-40B4-BE49-F238E27FC236}">
                <a16:creationId xmlns:a16="http://schemas.microsoft.com/office/drawing/2014/main" id="{3A7F1A2D-B3B9-4072-A152-0D63A9623C3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154412" y="4761346"/>
            <a:ext cx="797693" cy="1173079"/>
          </a:xfrm>
          <a:prstGeom prst="rect">
            <a:avLst/>
          </a:prstGeom>
        </p:spPr>
      </p:pic>
    </p:spTree>
    <p:extLst>
      <p:ext uri="{BB962C8B-B14F-4D97-AF65-F5344CB8AC3E}">
        <p14:creationId xmlns:p14="http://schemas.microsoft.com/office/powerpoint/2010/main" val="38459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537" y="5287979"/>
            <a:ext cx="857238" cy="994289"/>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771" y="4429197"/>
            <a:ext cx="947738" cy="1221529"/>
          </a:xfrm>
          <a:prstGeom prst="rect">
            <a:avLst/>
          </a:prstGeom>
        </p:spPr>
      </p:pic>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MRC Cohort</a:t>
            </a:r>
          </a:p>
        </p:txBody>
      </p:sp>
      <p:sp>
        <p:nvSpPr>
          <p:cNvPr id="3" name="Content Placeholder 2"/>
          <p:cNvSpPr>
            <a:spLocks noGrp="1"/>
          </p:cNvSpPr>
          <p:nvPr>
            <p:ph idx="1"/>
          </p:nvPr>
        </p:nvSpPr>
        <p:spPr>
          <a:xfrm>
            <a:off x="788095" y="1607172"/>
            <a:ext cx="10615809" cy="4789131"/>
          </a:xfrm>
        </p:spPr>
        <p:txBody>
          <a:bodyPr>
            <a:normAutofit/>
          </a:bodyPr>
          <a:lstStyle/>
          <a:p>
            <a:pPr marL="0" indent="0">
              <a:buNone/>
            </a:pPr>
            <a:r>
              <a:rPr lang="en-GB" dirty="0">
                <a:latin typeface="Arial" panose="020B0604020202020204" pitchFamily="34" charset="0"/>
                <a:cs typeface="Arial" panose="020B0604020202020204" pitchFamily="34" charset="0"/>
              </a:rPr>
              <a:t>The current cohort (2020-21 academic year) includes students on the following awards</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				- 50 MRC LID (Standard)			</a:t>
            </a:r>
          </a:p>
          <a:p>
            <a:pPr marL="0" indent="0">
              <a:buNone/>
            </a:pPr>
            <a:r>
              <a:rPr lang="en-GB" sz="2000" dirty="0">
                <a:latin typeface="Arial" panose="020B0604020202020204" pitchFamily="34" charset="0"/>
                <a:cs typeface="Arial" panose="020B0604020202020204" pitchFamily="34" charset="0"/>
              </a:rPr>
              <a:t>				- 4 MRC LID (NPIF)</a:t>
            </a:r>
          </a:p>
          <a:p>
            <a:pPr marL="0" indent="0">
              <a:buNone/>
            </a:pPr>
            <a:r>
              <a:rPr lang="en-GB" sz="2000" dirty="0">
                <a:latin typeface="Arial" panose="020B0604020202020204" pitchFamily="34" charset="0"/>
                <a:cs typeface="Arial" panose="020B0604020202020204" pitchFamily="34" charset="0"/>
              </a:rPr>
              <a:t>				- 1 MRC HTMR</a:t>
            </a:r>
          </a:p>
          <a:p>
            <a:pPr marL="0" indent="0">
              <a:buNone/>
            </a:pPr>
            <a:r>
              <a:rPr lang="en-GB" sz="2000" dirty="0">
                <a:latin typeface="Arial" panose="020B0604020202020204" pitchFamily="34" charset="0"/>
                <a:cs typeface="Arial" panose="020B0604020202020204" pitchFamily="34" charset="0"/>
              </a:rPr>
              <a:t>				- 1 MRF AMR</a:t>
            </a:r>
          </a:p>
          <a:p>
            <a:pPr marL="0" indent="0">
              <a:buNone/>
            </a:pPr>
            <a:r>
              <a:rPr lang="en-GB" sz="2000" dirty="0">
                <a:latin typeface="Arial" panose="020B0604020202020204" pitchFamily="34" charset="0"/>
                <a:cs typeface="Arial" panose="020B0604020202020204" pitchFamily="34" charset="0"/>
              </a:rPr>
              <a:t>				- and those funded by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MRC Units in The Gambia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&amp; Uganda)</a:t>
            </a:r>
          </a:p>
          <a:p>
            <a:pPr marL="0" indent="0">
              <a:buNone/>
            </a:pPr>
            <a:r>
              <a:rPr lang="en-GB" sz="2400" dirty="0">
                <a:latin typeface="Arial" panose="020B0604020202020204" pitchFamily="34" charset="0"/>
                <a:cs typeface="Arial" panose="020B0604020202020204" pitchFamily="34" charset="0"/>
              </a:rPr>
              <a:t>					</a:t>
            </a: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7</a:t>
            </a:fld>
            <a:endParaRPr lang="en-GB"/>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8" name="Picture 7" descr="U:\Style guides, logo and templates\School logo\Logo black\LSHTM_Logo_Black.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691" y="2460739"/>
            <a:ext cx="936860" cy="120625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551" y="2465755"/>
            <a:ext cx="924291" cy="118837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7705" y="4705883"/>
            <a:ext cx="773083" cy="1028200"/>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91043" y="3596736"/>
            <a:ext cx="822649" cy="1139545"/>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03921" y="2251215"/>
            <a:ext cx="2596967" cy="1947725"/>
          </a:xfrm>
          <a:prstGeom prst="rect">
            <a:avLst/>
          </a:prstGeom>
        </p:spPr>
      </p:pic>
      <p:pic>
        <p:nvPicPr>
          <p:cNvPr id="38" name="Picture 37"/>
          <p:cNvPicPr>
            <a:picLocks noChangeAspect="1"/>
          </p:cNvPicPr>
          <p:nvPr/>
        </p:nvPicPr>
        <p:blipFill rotWithShape="1">
          <a:blip r:embed="rId12" cstate="print">
            <a:extLst>
              <a:ext uri="{28A0092B-C50C-407E-A947-70E740481C1C}">
                <a14:useLocalDpi xmlns:a14="http://schemas.microsoft.com/office/drawing/2010/main" val="0"/>
              </a:ext>
            </a:extLst>
          </a:blip>
          <a:srcRect l="19491" t="13061" r="15765"/>
          <a:stretch/>
        </p:blipFill>
        <p:spPr>
          <a:xfrm>
            <a:off x="2213366" y="5620701"/>
            <a:ext cx="665019" cy="1148138"/>
          </a:xfrm>
          <a:prstGeom prst="rect">
            <a:avLst/>
          </a:prstGeom>
        </p:spPr>
      </p:pic>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76995" y="3627133"/>
            <a:ext cx="842835" cy="1143613"/>
          </a:xfrm>
          <a:prstGeom prst="rect">
            <a:avLst/>
          </a:prstGeom>
        </p:spPr>
      </p:pic>
      <p:pic>
        <p:nvPicPr>
          <p:cNvPr id="1026" name="EAB9E448-5DD5-4088-8666-C37E57CB5567" descr="Imag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85406" y="3962660"/>
            <a:ext cx="910076" cy="136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rotWithShape="1">
          <a:blip r:embed="rId15" cstate="print">
            <a:extLst>
              <a:ext uri="{28A0092B-C50C-407E-A947-70E740481C1C}">
                <a14:useLocalDpi xmlns:a14="http://schemas.microsoft.com/office/drawing/2010/main" val="0"/>
              </a:ext>
            </a:extLst>
          </a:blip>
          <a:srcRect b="24356"/>
          <a:stretch/>
        </p:blipFill>
        <p:spPr>
          <a:xfrm>
            <a:off x="523871" y="4645217"/>
            <a:ext cx="917868" cy="892692"/>
          </a:xfrm>
          <a:prstGeom prst="rect">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3001" y="3653500"/>
            <a:ext cx="673994" cy="1026016"/>
          </a:xfrm>
          <a:prstGeom prst="rect">
            <a:avLst/>
          </a:prstGeom>
        </p:spPr>
      </p:pic>
      <p:pic>
        <p:nvPicPr>
          <p:cNvPr id="33" name="Picture 32"/>
          <p:cNvPicPr>
            <a:picLocks noChangeAspect="1"/>
          </p:cNvPicPr>
          <p:nvPr/>
        </p:nvPicPr>
        <p:blipFill rotWithShape="1">
          <a:blip r:embed="rId17" cstate="print">
            <a:extLst>
              <a:ext uri="{28A0092B-C50C-407E-A947-70E740481C1C}">
                <a14:useLocalDpi xmlns:a14="http://schemas.microsoft.com/office/drawing/2010/main" val="0"/>
              </a:ext>
            </a:extLst>
          </a:blip>
          <a:srcRect l="21054"/>
          <a:stretch/>
        </p:blipFill>
        <p:spPr>
          <a:xfrm>
            <a:off x="2171279" y="4724688"/>
            <a:ext cx="1090964" cy="913185"/>
          </a:xfrm>
          <a:prstGeom prst="rect">
            <a:avLst/>
          </a:prstGeom>
        </p:spPr>
      </p:pic>
      <p:pic>
        <p:nvPicPr>
          <p:cNvPr id="12" name="Picture 11">
            <a:extLst>
              <a:ext uri="{FF2B5EF4-FFF2-40B4-BE49-F238E27FC236}">
                <a16:creationId xmlns:a16="http://schemas.microsoft.com/office/drawing/2014/main" id="{2734D4DD-5A82-499A-8E2C-11ED983492A5}"/>
              </a:ext>
            </a:extLst>
          </p:cNvPr>
          <p:cNvPicPr>
            <a:picLocks noChangeAspect="1"/>
          </p:cNvPicPr>
          <p:nvPr/>
        </p:nvPicPr>
        <p:blipFill>
          <a:blip r:embed="rId18"/>
          <a:stretch>
            <a:fillRect/>
          </a:stretch>
        </p:blipFill>
        <p:spPr>
          <a:xfrm>
            <a:off x="1404978" y="5637873"/>
            <a:ext cx="820691" cy="1093570"/>
          </a:xfrm>
          <a:prstGeom prst="rect">
            <a:avLst/>
          </a:prstGeom>
        </p:spPr>
      </p:pic>
      <p:pic>
        <p:nvPicPr>
          <p:cNvPr id="24" name="Picture 23">
            <a:extLst>
              <a:ext uri="{FF2B5EF4-FFF2-40B4-BE49-F238E27FC236}">
                <a16:creationId xmlns:a16="http://schemas.microsoft.com/office/drawing/2014/main" id="{F4EB30F5-BDAA-4691-9074-D1DCB8B25AC6}"/>
              </a:ext>
            </a:extLst>
          </p:cNvPr>
          <p:cNvPicPr>
            <a:picLocks noChangeAspect="1"/>
          </p:cNvPicPr>
          <p:nvPr/>
        </p:nvPicPr>
        <p:blipFill>
          <a:blip r:embed="rId19"/>
          <a:stretch>
            <a:fillRect/>
          </a:stretch>
        </p:blipFill>
        <p:spPr>
          <a:xfrm>
            <a:off x="2814419" y="5292651"/>
            <a:ext cx="920804" cy="1169421"/>
          </a:xfrm>
          <a:prstGeom prst="rect">
            <a:avLst/>
          </a:prstGeom>
        </p:spPr>
      </p:pic>
      <p:pic>
        <p:nvPicPr>
          <p:cNvPr id="26" name="Picture 25">
            <a:extLst>
              <a:ext uri="{FF2B5EF4-FFF2-40B4-BE49-F238E27FC236}">
                <a16:creationId xmlns:a16="http://schemas.microsoft.com/office/drawing/2014/main" id="{F76B82C1-46AE-4B66-A715-19FDF17D3121}"/>
              </a:ext>
            </a:extLst>
          </p:cNvPr>
          <p:cNvPicPr>
            <a:picLocks noChangeAspect="1"/>
          </p:cNvPicPr>
          <p:nvPr/>
        </p:nvPicPr>
        <p:blipFill>
          <a:blip r:embed="rId20"/>
          <a:stretch>
            <a:fillRect/>
          </a:stretch>
        </p:blipFill>
        <p:spPr>
          <a:xfrm>
            <a:off x="3121114" y="2908023"/>
            <a:ext cx="820273" cy="1054637"/>
          </a:xfrm>
          <a:prstGeom prst="rect">
            <a:avLst/>
          </a:prstGeom>
        </p:spPr>
      </p:pic>
      <p:pic>
        <p:nvPicPr>
          <p:cNvPr id="29" name="Picture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29890" y="2560199"/>
            <a:ext cx="837137" cy="1076318"/>
          </a:xfrm>
          <a:prstGeom prst="rect">
            <a:avLst/>
          </a:prstGeom>
        </p:spPr>
      </p:pic>
      <p:pic>
        <p:nvPicPr>
          <p:cNvPr id="35" name="Picture 34">
            <a:extLst>
              <a:ext uri="{FF2B5EF4-FFF2-40B4-BE49-F238E27FC236}">
                <a16:creationId xmlns:a16="http://schemas.microsoft.com/office/drawing/2014/main" id="{FB6AC8DD-3786-49B3-8E53-C3811CFB4060}"/>
              </a:ext>
            </a:extLst>
          </p:cNvPr>
          <p:cNvPicPr>
            <a:picLocks noChangeAspect="1"/>
          </p:cNvPicPr>
          <p:nvPr/>
        </p:nvPicPr>
        <p:blipFill>
          <a:blip r:embed="rId22"/>
          <a:stretch>
            <a:fillRect/>
          </a:stretch>
        </p:blipFill>
        <p:spPr>
          <a:xfrm>
            <a:off x="518620" y="5487714"/>
            <a:ext cx="924203" cy="1178359"/>
          </a:xfrm>
          <a:prstGeom prst="rect">
            <a:avLst/>
          </a:prstGeom>
        </p:spPr>
      </p:pic>
      <p:pic>
        <p:nvPicPr>
          <p:cNvPr id="36" name="Picture 35">
            <a:extLst>
              <a:ext uri="{FF2B5EF4-FFF2-40B4-BE49-F238E27FC236}">
                <a16:creationId xmlns:a16="http://schemas.microsoft.com/office/drawing/2014/main" id="{12B9DCA2-A22F-4E90-A57F-50511827DB40}"/>
              </a:ext>
            </a:extLst>
          </p:cNvPr>
          <p:cNvPicPr>
            <a:picLocks noChangeAspect="1"/>
          </p:cNvPicPr>
          <p:nvPr/>
        </p:nvPicPr>
        <p:blipFill>
          <a:blip r:embed="rId23"/>
          <a:stretch>
            <a:fillRect/>
          </a:stretch>
        </p:blipFill>
        <p:spPr>
          <a:xfrm>
            <a:off x="4464903" y="4983183"/>
            <a:ext cx="984314" cy="1456784"/>
          </a:xfrm>
          <a:prstGeom prst="rect">
            <a:avLst/>
          </a:prstGeom>
        </p:spPr>
      </p:pic>
      <p:pic>
        <p:nvPicPr>
          <p:cNvPr id="44" name="Picture 43">
            <a:extLst>
              <a:ext uri="{FF2B5EF4-FFF2-40B4-BE49-F238E27FC236}">
                <a16:creationId xmlns:a16="http://schemas.microsoft.com/office/drawing/2014/main" id="{52FBA623-8C76-4896-9BF9-CE5E9EB0095E}"/>
              </a:ext>
            </a:extLst>
          </p:cNvPr>
          <p:cNvPicPr>
            <a:picLocks noChangeAspect="1"/>
          </p:cNvPicPr>
          <p:nvPr/>
        </p:nvPicPr>
        <p:blipFill>
          <a:blip r:embed="rId24"/>
          <a:stretch>
            <a:fillRect/>
          </a:stretch>
        </p:blipFill>
        <p:spPr>
          <a:xfrm>
            <a:off x="5450632" y="5114817"/>
            <a:ext cx="978213" cy="1257702"/>
          </a:xfrm>
          <a:prstGeom prst="rect">
            <a:avLst/>
          </a:prstGeom>
        </p:spPr>
      </p:pic>
      <p:pic>
        <p:nvPicPr>
          <p:cNvPr id="45" name="Picture 44">
            <a:extLst>
              <a:ext uri="{FF2B5EF4-FFF2-40B4-BE49-F238E27FC236}">
                <a16:creationId xmlns:a16="http://schemas.microsoft.com/office/drawing/2014/main" id="{C8422DC3-BF87-4D0D-BED6-7C91C6B1CD43}"/>
              </a:ext>
            </a:extLst>
          </p:cNvPr>
          <p:cNvPicPr>
            <a:picLocks noChangeAspect="1"/>
          </p:cNvPicPr>
          <p:nvPr/>
        </p:nvPicPr>
        <p:blipFill>
          <a:blip r:embed="rId25"/>
          <a:stretch>
            <a:fillRect/>
          </a:stretch>
        </p:blipFill>
        <p:spPr>
          <a:xfrm>
            <a:off x="6309151" y="4679516"/>
            <a:ext cx="984314" cy="1270373"/>
          </a:xfrm>
          <a:prstGeom prst="rect">
            <a:avLst/>
          </a:prstGeom>
        </p:spPr>
      </p:pic>
      <p:pic>
        <p:nvPicPr>
          <p:cNvPr id="46" name="Picture 45">
            <a:extLst>
              <a:ext uri="{FF2B5EF4-FFF2-40B4-BE49-F238E27FC236}">
                <a16:creationId xmlns:a16="http://schemas.microsoft.com/office/drawing/2014/main" id="{F546A173-2B9F-45ED-80C6-4F6B2FF997D9}"/>
              </a:ext>
            </a:extLst>
          </p:cNvPr>
          <p:cNvPicPr>
            <a:picLocks noChangeAspect="1"/>
          </p:cNvPicPr>
          <p:nvPr/>
        </p:nvPicPr>
        <p:blipFill>
          <a:blip r:embed="rId26"/>
          <a:stretch>
            <a:fillRect/>
          </a:stretch>
        </p:blipFill>
        <p:spPr>
          <a:xfrm>
            <a:off x="7287364" y="4419451"/>
            <a:ext cx="1241019" cy="1241019"/>
          </a:xfrm>
          <a:prstGeom prst="rect">
            <a:avLst/>
          </a:prstGeom>
        </p:spPr>
      </p:pic>
      <p:pic>
        <p:nvPicPr>
          <p:cNvPr id="47" name="Picture 46">
            <a:extLst>
              <a:ext uri="{FF2B5EF4-FFF2-40B4-BE49-F238E27FC236}">
                <a16:creationId xmlns:a16="http://schemas.microsoft.com/office/drawing/2014/main" id="{8FCCD611-EC86-4F6F-ACD4-A70612284C10}"/>
              </a:ext>
            </a:extLst>
          </p:cNvPr>
          <p:cNvPicPr>
            <a:picLocks noChangeAspect="1"/>
          </p:cNvPicPr>
          <p:nvPr/>
        </p:nvPicPr>
        <p:blipFill>
          <a:blip r:embed="rId27"/>
          <a:stretch>
            <a:fillRect/>
          </a:stretch>
        </p:blipFill>
        <p:spPr>
          <a:xfrm>
            <a:off x="7650077" y="3179920"/>
            <a:ext cx="947738" cy="1262862"/>
          </a:xfrm>
          <a:prstGeom prst="rect">
            <a:avLst/>
          </a:prstGeom>
        </p:spPr>
      </p:pic>
      <p:pic>
        <p:nvPicPr>
          <p:cNvPr id="48" name="Picture 47">
            <a:extLst>
              <a:ext uri="{FF2B5EF4-FFF2-40B4-BE49-F238E27FC236}">
                <a16:creationId xmlns:a16="http://schemas.microsoft.com/office/drawing/2014/main" id="{C2C5ACCB-B185-4741-AEC7-905AB2564C0E}"/>
              </a:ext>
            </a:extLst>
          </p:cNvPr>
          <p:cNvPicPr>
            <a:picLocks noChangeAspect="1"/>
          </p:cNvPicPr>
          <p:nvPr/>
        </p:nvPicPr>
        <p:blipFill>
          <a:blip r:embed="rId28"/>
          <a:stretch>
            <a:fillRect/>
          </a:stretch>
        </p:blipFill>
        <p:spPr>
          <a:xfrm>
            <a:off x="7197484" y="5610610"/>
            <a:ext cx="847865" cy="1021677"/>
          </a:xfrm>
          <a:prstGeom prst="rect">
            <a:avLst/>
          </a:prstGeom>
        </p:spPr>
      </p:pic>
      <p:pic>
        <p:nvPicPr>
          <p:cNvPr id="49" name="Picture 48">
            <a:extLst>
              <a:ext uri="{FF2B5EF4-FFF2-40B4-BE49-F238E27FC236}">
                <a16:creationId xmlns:a16="http://schemas.microsoft.com/office/drawing/2014/main" id="{BF6B7A4A-5463-42EF-BC54-046D67D5CE2C}"/>
              </a:ext>
            </a:extLst>
          </p:cNvPr>
          <p:cNvPicPr>
            <a:picLocks noChangeAspect="1"/>
          </p:cNvPicPr>
          <p:nvPr/>
        </p:nvPicPr>
        <p:blipFill>
          <a:blip r:embed="rId29"/>
          <a:stretch>
            <a:fillRect/>
          </a:stretch>
        </p:blipFill>
        <p:spPr>
          <a:xfrm>
            <a:off x="8833263" y="5370461"/>
            <a:ext cx="869141" cy="1158855"/>
          </a:xfrm>
          <a:prstGeom prst="rect">
            <a:avLst/>
          </a:prstGeom>
        </p:spPr>
      </p:pic>
      <p:pic>
        <p:nvPicPr>
          <p:cNvPr id="50" name="Picture 49">
            <a:extLst>
              <a:ext uri="{FF2B5EF4-FFF2-40B4-BE49-F238E27FC236}">
                <a16:creationId xmlns:a16="http://schemas.microsoft.com/office/drawing/2014/main" id="{AA740917-72B3-4A46-862F-9A1319D0C4F6}"/>
              </a:ext>
            </a:extLst>
          </p:cNvPr>
          <p:cNvPicPr>
            <a:picLocks noChangeAspect="1"/>
          </p:cNvPicPr>
          <p:nvPr/>
        </p:nvPicPr>
        <p:blipFill>
          <a:blip r:embed="rId30"/>
          <a:stretch>
            <a:fillRect/>
          </a:stretch>
        </p:blipFill>
        <p:spPr>
          <a:xfrm>
            <a:off x="8519054" y="4185577"/>
            <a:ext cx="984315" cy="1311600"/>
          </a:xfrm>
          <a:prstGeom prst="rect">
            <a:avLst/>
          </a:prstGeom>
        </p:spPr>
      </p:pic>
      <p:pic>
        <p:nvPicPr>
          <p:cNvPr id="51" name="Picture 50">
            <a:extLst>
              <a:ext uri="{FF2B5EF4-FFF2-40B4-BE49-F238E27FC236}">
                <a16:creationId xmlns:a16="http://schemas.microsoft.com/office/drawing/2014/main" id="{1A469EBD-DCC3-4730-98AE-4AD4196D6D86}"/>
              </a:ext>
            </a:extLst>
          </p:cNvPr>
          <p:cNvPicPr>
            <a:picLocks noChangeAspect="1"/>
          </p:cNvPicPr>
          <p:nvPr/>
        </p:nvPicPr>
        <p:blipFill>
          <a:blip r:embed="rId31"/>
          <a:stretch>
            <a:fillRect/>
          </a:stretch>
        </p:blipFill>
        <p:spPr>
          <a:xfrm>
            <a:off x="7536948" y="2054138"/>
            <a:ext cx="879285" cy="1130509"/>
          </a:xfrm>
          <a:prstGeom prst="rect">
            <a:avLst/>
          </a:prstGeom>
        </p:spPr>
      </p:pic>
      <p:pic>
        <p:nvPicPr>
          <p:cNvPr id="52" name="Picture 51">
            <a:extLst>
              <a:ext uri="{FF2B5EF4-FFF2-40B4-BE49-F238E27FC236}">
                <a16:creationId xmlns:a16="http://schemas.microsoft.com/office/drawing/2014/main" id="{F97EFB25-435E-4E79-A13D-0200EED0F325}"/>
              </a:ext>
            </a:extLst>
          </p:cNvPr>
          <p:cNvPicPr>
            <a:picLocks noChangeAspect="1"/>
          </p:cNvPicPr>
          <p:nvPr/>
        </p:nvPicPr>
        <p:blipFill>
          <a:blip r:embed="rId32"/>
          <a:stretch>
            <a:fillRect/>
          </a:stretch>
        </p:blipFill>
        <p:spPr>
          <a:xfrm>
            <a:off x="9406569" y="4212705"/>
            <a:ext cx="806629" cy="1156045"/>
          </a:xfrm>
          <a:prstGeom prst="rect">
            <a:avLst/>
          </a:prstGeom>
        </p:spPr>
      </p:pic>
      <p:pic>
        <p:nvPicPr>
          <p:cNvPr id="53" name="Picture 52">
            <a:extLst>
              <a:ext uri="{FF2B5EF4-FFF2-40B4-BE49-F238E27FC236}">
                <a16:creationId xmlns:a16="http://schemas.microsoft.com/office/drawing/2014/main" id="{F96203F1-7024-412A-A8EA-95081B08E25A}"/>
              </a:ext>
            </a:extLst>
          </p:cNvPr>
          <p:cNvPicPr>
            <a:picLocks noChangeAspect="1"/>
          </p:cNvPicPr>
          <p:nvPr/>
        </p:nvPicPr>
        <p:blipFill>
          <a:blip r:embed="rId33"/>
          <a:stretch>
            <a:fillRect/>
          </a:stretch>
        </p:blipFill>
        <p:spPr>
          <a:xfrm>
            <a:off x="8026917" y="5436198"/>
            <a:ext cx="869141" cy="1059037"/>
          </a:xfrm>
          <a:prstGeom prst="rect">
            <a:avLst/>
          </a:prstGeom>
        </p:spPr>
      </p:pic>
      <p:pic>
        <p:nvPicPr>
          <p:cNvPr id="54" name="Picture 53">
            <a:extLst>
              <a:ext uri="{FF2B5EF4-FFF2-40B4-BE49-F238E27FC236}">
                <a16:creationId xmlns:a16="http://schemas.microsoft.com/office/drawing/2014/main" id="{19B6F415-32D0-4D71-803D-F98D7A93FCD9}"/>
              </a:ext>
            </a:extLst>
          </p:cNvPr>
          <p:cNvPicPr>
            <a:picLocks noChangeAspect="1"/>
          </p:cNvPicPr>
          <p:nvPr/>
        </p:nvPicPr>
        <p:blipFill>
          <a:blip r:embed="rId34"/>
          <a:stretch>
            <a:fillRect/>
          </a:stretch>
        </p:blipFill>
        <p:spPr>
          <a:xfrm>
            <a:off x="9685628" y="5331864"/>
            <a:ext cx="769537" cy="1040655"/>
          </a:xfrm>
          <a:prstGeom prst="rect">
            <a:avLst/>
          </a:prstGeom>
        </p:spPr>
      </p:pic>
    </p:spTree>
    <p:extLst>
      <p:ext uri="{BB962C8B-B14F-4D97-AF65-F5344CB8AC3E}">
        <p14:creationId xmlns:p14="http://schemas.microsoft.com/office/powerpoint/2010/main" val="413922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Arial" panose="020B0604020202020204" pitchFamily="34" charset="0"/>
                <a:cs typeface="Arial" panose="020B0604020202020204" pitchFamily="34" charset="0"/>
              </a:rPr>
              <a:t>Meet the Cohort</a:t>
            </a:r>
          </a:p>
        </p:txBody>
      </p:sp>
      <p:sp>
        <p:nvSpPr>
          <p:cNvPr id="3" name="Content Placeholder 2"/>
          <p:cNvSpPr>
            <a:spLocks noGrp="1"/>
          </p:cNvSpPr>
          <p:nvPr>
            <p:ph idx="1"/>
          </p:nvPr>
        </p:nvSpPr>
        <p:spPr>
          <a:xfrm>
            <a:off x="698948" y="1690684"/>
            <a:ext cx="10515600" cy="4665666"/>
          </a:xfrm>
        </p:spPr>
        <p:txBody>
          <a:bodyPr>
            <a:normAutofit fontScale="92500" lnSpcReduction="20000"/>
          </a:bodyPr>
          <a:lstStyle/>
          <a:p>
            <a:pPr marL="0" indent="0">
              <a:buNone/>
            </a:pPr>
            <a:r>
              <a:rPr lang="en-GB" dirty="0">
                <a:latin typeface="Arial" panose="020B0604020202020204" pitchFamily="34" charset="0"/>
                <a:cs typeface="Arial" panose="020B0604020202020204" pitchFamily="34" charset="0"/>
              </a:rPr>
              <a:t>2020-21 Student Representatives</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2600" dirty="0">
              <a:latin typeface="Arial" panose="020B0604020202020204" pitchFamily="34" charset="0"/>
              <a:cs typeface="Arial" panose="020B0604020202020204" pitchFamily="34" charset="0"/>
            </a:endParaRPr>
          </a:p>
          <a:p>
            <a:pPr marL="0" indent="0">
              <a:buNone/>
            </a:pPr>
            <a:endParaRPr lang="en-GB" sz="2600" dirty="0">
              <a:latin typeface="Arial" panose="020B0604020202020204" pitchFamily="34" charset="0"/>
              <a:cs typeface="Arial" panose="020B0604020202020204" pitchFamily="34" charset="0"/>
            </a:endParaRPr>
          </a:p>
          <a:p>
            <a:pPr marL="0" indent="0">
              <a:buNone/>
            </a:pPr>
            <a:endParaRPr lang="en-GB" sz="2600" dirty="0">
              <a:latin typeface="Arial" panose="020B0604020202020204" pitchFamily="34" charset="0"/>
              <a:cs typeface="Arial" panose="020B0604020202020204" pitchFamily="34" charset="0"/>
            </a:endParaRPr>
          </a:p>
          <a:p>
            <a:pPr marL="0" indent="0">
              <a:buNone/>
            </a:pPr>
            <a:endParaRPr lang="en-GB"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a:t>
            </a:r>
            <a:endParaRPr lang="en-GB" sz="2600" dirty="0">
              <a:latin typeface="Arial" panose="020B0604020202020204" pitchFamily="34" charset="0"/>
              <a:cs typeface="Arial" panose="020B0604020202020204" pitchFamily="34" charset="0"/>
            </a:endParaRPr>
          </a:p>
          <a:p>
            <a:pPr marL="0" indent="0">
              <a:buNone/>
            </a:pPr>
            <a:r>
              <a:rPr lang="en-GB" sz="2600" dirty="0" err="1">
                <a:latin typeface="Arial" panose="020B0604020202020204" pitchFamily="34" charset="0"/>
                <a:cs typeface="Arial" panose="020B0604020202020204" pitchFamily="34" charset="0"/>
              </a:rPr>
              <a:t>Stanislavs</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Vasiljevs</a:t>
            </a:r>
            <a:r>
              <a:rPr lang="en-GB" sz="2600" dirty="0">
                <a:latin typeface="Arial" panose="020B0604020202020204" pitchFamily="34" charset="0"/>
                <a:cs typeface="Arial" panose="020B0604020202020204" pitchFamily="34" charset="0"/>
              </a:rPr>
              <a:t>		Alicia Showering		Eve Doran	      </a:t>
            </a:r>
          </a:p>
          <a:p>
            <a:pPr marL="0" indent="0">
              <a:buNone/>
            </a:pPr>
            <a:r>
              <a:rPr lang="en-GB" sz="1800" dirty="0">
                <a:latin typeface="Arial" panose="020B0604020202020204" pitchFamily="34" charset="0"/>
                <a:cs typeface="Arial" panose="020B0604020202020204" pitchFamily="34" charset="0"/>
              </a:rPr>
              <a:t>2017-18 Cohort			2018-19 Cohort			2019-20 Cohort</a:t>
            </a:r>
          </a:p>
          <a:p>
            <a:pPr marL="0" indent="0">
              <a:buNone/>
            </a:pPr>
            <a:r>
              <a:rPr lang="en-GB" sz="1800" dirty="0">
                <a:latin typeface="Arial" panose="020B0604020202020204" pitchFamily="34" charset="0"/>
                <a:cs typeface="Arial" panose="020B0604020202020204" pitchFamily="34" charset="0"/>
              </a:rPr>
              <a:t>Based at SGUL			Based at LSHTM			Based at LSHTM</a:t>
            </a: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8</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55" y="514407"/>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
        <p:nvSpPr>
          <p:cNvPr id="12" name="AutoShape 2" descr="Image result for derilyn frusher"/>
          <p:cNvSpPr>
            <a:spLocks noChangeAspect="1" noChangeArrowheads="1"/>
          </p:cNvSpPr>
          <p:nvPr/>
        </p:nvSpPr>
        <p:spPr bwMode="auto">
          <a:xfrm>
            <a:off x="0" y="-1084217"/>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740" y="2494562"/>
            <a:ext cx="1383396" cy="1868876"/>
          </a:xfrm>
          <a:prstGeom prst="rect">
            <a:avLst/>
          </a:prstGeom>
        </p:spPr>
      </p:pic>
      <p:pic>
        <p:nvPicPr>
          <p:cNvPr id="2050" name="EAB9E448-5DD5-4088-8666-C37E57CB5567" descr="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9556" y="2560589"/>
            <a:ext cx="1351092" cy="18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467F61F-4066-4298-9D9F-FD5ED9D6724C}"/>
              </a:ext>
            </a:extLst>
          </p:cNvPr>
          <p:cNvPicPr>
            <a:picLocks noChangeAspect="1"/>
          </p:cNvPicPr>
          <p:nvPr/>
        </p:nvPicPr>
        <p:blipFill>
          <a:blip r:embed="rId7"/>
          <a:stretch>
            <a:fillRect/>
          </a:stretch>
        </p:blipFill>
        <p:spPr>
          <a:xfrm>
            <a:off x="8185387" y="2518490"/>
            <a:ext cx="1274704" cy="1886561"/>
          </a:xfrm>
          <a:prstGeom prst="rect">
            <a:avLst/>
          </a:prstGeom>
        </p:spPr>
      </p:pic>
    </p:spTree>
    <p:extLst>
      <p:ext uri="{BB962C8B-B14F-4D97-AF65-F5344CB8AC3E}">
        <p14:creationId xmlns:p14="http://schemas.microsoft.com/office/powerpoint/2010/main" val="42267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a:latin typeface="Arial" panose="020B0604020202020204" pitchFamily="34" charset="0"/>
                <a:cs typeface="Arial" panose="020B0604020202020204" pitchFamily="34" charset="0"/>
              </a:rPr>
              <a:t>How was your project selected </a:t>
            </a:r>
            <a:br>
              <a:rPr lang="en-GB" sz="3000" b="1" dirty="0">
                <a:latin typeface="Arial" panose="020B0604020202020204" pitchFamily="34" charset="0"/>
                <a:cs typeface="Arial" panose="020B0604020202020204" pitchFamily="34" charset="0"/>
              </a:rPr>
            </a:br>
            <a:r>
              <a:rPr lang="en-GB" sz="3000" b="1" dirty="0">
                <a:latin typeface="Arial" panose="020B0604020202020204" pitchFamily="34" charset="0"/>
                <a:cs typeface="Arial" panose="020B0604020202020204" pitchFamily="34" charset="0"/>
              </a:rPr>
              <a:t>for the MRC LID scheme?</a:t>
            </a:r>
          </a:p>
        </p:txBody>
      </p:sp>
      <p:sp>
        <p:nvSpPr>
          <p:cNvPr id="3" name="Content Placeholder 2"/>
          <p:cNvSpPr>
            <a:spLocks noGrp="1"/>
          </p:cNvSpPr>
          <p:nvPr>
            <p:ph idx="1"/>
          </p:nvPr>
        </p:nvSpPr>
        <p:spPr/>
        <p:txBody>
          <a:bodyPr>
            <a:normAutofit fontScale="62500" lnSpcReduction="20000"/>
          </a:bodyPr>
          <a:lstStyle/>
          <a:p>
            <a:pPr marL="0" indent="0">
              <a:buNone/>
            </a:pPr>
            <a:r>
              <a:rPr lang="en-GB" sz="3200" dirty="0">
                <a:solidFill>
                  <a:srgbClr val="000000"/>
                </a:solidFill>
                <a:latin typeface="Arial" panose="020B0604020202020204" pitchFamily="34" charset="0"/>
                <a:cs typeface="Arial" panose="020B0604020202020204" pitchFamily="34" charset="0"/>
              </a:rPr>
              <a:t>Criteria for assessing project and supervisor suitability:</a:t>
            </a:r>
          </a:p>
          <a:p>
            <a:pPr marL="0" indent="0">
              <a:spcBef>
                <a:spcPts val="0"/>
              </a:spcBef>
              <a:buNone/>
            </a:pPr>
            <a:endParaRPr lang="en-GB" sz="25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GB" sz="2500" dirty="0">
                <a:solidFill>
                  <a:srgbClr val="000000"/>
                </a:solidFill>
                <a:latin typeface="Arial" panose="020B0604020202020204" pitchFamily="34" charset="0"/>
                <a:cs typeface="Arial" panose="020B0604020202020204" pitchFamily="34" charset="0"/>
              </a:rPr>
              <a:t>- Does the project address an important issue in an MRC LID theme?</a:t>
            </a:r>
          </a:p>
          <a:p>
            <a:pPr marL="0" indent="0">
              <a:spcBef>
                <a:spcPts val="0"/>
              </a:spcBef>
              <a:buNone/>
            </a:pPr>
            <a:r>
              <a:rPr lang="en-GB" sz="2500" dirty="0">
                <a:solidFill>
                  <a:srgbClr val="000000"/>
                </a:solidFill>
                <a:latin typeface="Arial" panose="020B0604020202020204" pitchFamily="34" charset="0"/>
                <a:cs typeface="Arial" panose="020B0604020202020204" pitchFamily="34" charset="0"/>
              </a:rPr>
              <a:t>		</a:t>
            </a:r>
            <a:r>
              <a:rPr lang="en-GB" sz="2500" dirty="0">
                <a:solidFill>
                  <a:schemeClr val="bg1">
                    <a:lumMod val="65000"/>
                  </a:schemeClr>
                </a:solidFill>
                <a:latin typeface="Arial" panose="020B0604020202020204" pitchFamily="34" charset="0"/>
                <a:cs typeface="Arial" panose="020B0604020202020204" pitchFamily="34" charset="0"/>
              </a:rPr>
              <a:t>Global Infectious Disease</a:t>
            </a:r>
          </a:p>
          <a:p>
            <a:pPr marL="0" indent="0">
              <a:spcBef>
                <a:spcPts val="0"/>
              </a:spcBef>
              <a:buNone/>
            </a:pPr>
            <a:r>
              <a:rPr lang="en-GB" sz="2500" dirty="0">
                <a:solidFill>
                  <a:schemeClr val="bg1">
                    <a:lumMod val="65000"/>
                  </a:schemeClr>
                </a:solidFill>
                <a:latin typeface="Arial" panose="020B0604020202020204" pitchFamily="34" charset="0"/>
                <a:cs typeface="Arial" panose="020B0604020202020204" pitchFamily="34" charset="0"/>
              </a:rPr>
              <a:t>		Quantitative Skills for Large Data Sets </a:t>
            </a:r>
          </a:p>
          <a:p>
            <a:pPr marL="0" indent="0">
              <a:spcBef>
                <a:spcPts val="0"/>
              </a:spcBef>
              <a:buNone/>
            </a:pPr>
            <a:r>
              <a:rPr lang="en-GB" sz="2500" dirty="0">
                <a:solidFill>
                  <a:schemeClr val="bg1">
                    <a:lumMod val="65000"/>
                  </a:schemeClr>
                </a:solidFill>
                <a:latin typeface="Arial" panose="020B0604020202020204" pitchFamily="34" charset="0"/>
                <a:cs typeface="Arial" panose="020B0604020202020204" pitchFamily="34" charset="0"/>
              </a:rPr>
              <a:t>		Evaluating Complex Interventions</a:t>
            </a:r>
          </a:p>
          <a:p>
            <a:pPr marL="0" indent="0">
              <a:spcBef>
                <a:spcPts val="0"/>
              </a:spcBef>
              <a:buNone/>
            </a:pPr>
            <a:endParaRPr lang="en-GB" sz="25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GB" sz="2500" dirty="0">
                <a:solidFill>
                  <a:srgbClr val="000000"/>
                </a:solidFill>
                <a:latin typeface="Arial" panose="020B0604020202020204" pitchFamily="34" charset="0"/>
                <a:cs typeface="Arial" panose="020B0604020202020204" pitchFamily="34" charset="0"/>
              </a:rPr>
              <a:t>- Does the project provide high quality training in one or more MRC strategic skills areas?</a:t>
            </a:r>
          </a:p>
          <a:p>
            <a:pPr marL="0" indent="0">
              <a:spcBef>
                <a:spcPts val="0"/>
              </a:spcBef>
              <a:buNone/>
            </a:pPr>
            <a:r>
              <a:rPr lang="en-GB" sz="2500" dirty="0">
                <a:solidFill>
                  <a:srgbClr val="000000"/>
                </a:solidFill>
                <a:latin typeface="Arial" panose="020B0604020202020204" pitchFamily="34" charset="0"/>
                <a:cs typeface="Arial" panose="020B0604020202020204" pitchFamily="34" charset="0"/>
              </a:rPr>
              <a:t>		</a:t>
            </a:r>
            <a:r>
              <a:rPr lang="en-GB" sz="2500" dirty="0">
                <a:solidFill>
                  <a:schemeClr val="bg1">
                    <a:lumMod val="65000"/>
                  </a:schemeClr>
                </a:solidFill>
                <a:latin typeface="Arial" panose="020B0604020202020204" pitchFamily="34" charset="0"/>
                <a:cs typeface="Arial" panose="020B0604020202020204" pitchFamily="34" charset="0"/>
              </a:rPr>
              <a:t>Quantitative Skills </a:t>
            </a:r>
          </a:p>
          <a:p>
            <a:pPr marL="0" indent="0">
              <a:spcBef>
                <a:spcPts val="0"/>
              </a:spcBef>
              <a:buNone/>
            </a:pPr>
            <a:r>
              <a:rPr lang="en-GB" sz="2500" dirty="0">
                <a:solidFill>
                  <a:schemeClr val="bg1">
                    <a:lumMod val="65000"/>
                  </a:schemeClr>
                </a:solidFill>
                <a:latin typeface="Arial" panose="020B0604020202020204" pitchFamily="34" charset="0"/>
                <a:cs typeface="Arial" panose="020B0604020202020204" pitchFamily="34" charset="0"/>
              </a:rPr>
              <a:t>		Interdisciplinary Skills </a:t>
            </a:r>
          </a:p>
          <a:p>
            <a:pPr marL="0" indent="0">
              <a:spcBef>
                <a:spcPts val="0"/>
              </a:spcBef>
              <a:buNone/>
            </a:pPr>
            <a:r>
              <a:rPr lang="en-GB" sz="2500" dirty="0">
                <a:solidFill>
                  <a:schemeClr val="bg1">
                    <a:lumMod val="65000"/>
                  </a:schemeClr>
                </a:solidFill>
                <a:latin typeface="Arial" panose="020B0604020202020204" pitchFamily="34" charset="0"/>
                <a:cs typeface="Arial" panose="020B0604020202020204" pitchFamily="34" charset="0"/>
              </a:rPr>
              <a:t>		Whole Organism Biology</a:t>
            </a:r>
          </a:p>
          <a:p>
            <a:pPr marL="0" indent="0">
              <a:spcBef>
                <a:spcPts val="0"/>
              </a:spcBef>
              <a:buNone/>
            </a:pPr>
            <a:endParaRPr lang="en-GB" sz="25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GB" sz="2500" dirty="0">
                <a:solidFill>
                  <a:srgbClr val="000000"/>
                </a:solidFill>
                <a:latin typeface="Arial" panose="020B0604020202020204" pitchFamily="34" charset="0"/>
                <a:cs typeface="Arial" panose="020B0604020202020204" pitchFamily="34" charset="0"/>
              </a:rPr>
              <a:t>- Does the supervisory team have a good track record in research and in student supervision and meet institutional requirements?</a:t>
            </a:r>
          </a:p>
          <a:p>
            <a:pPr marL="0" indent="0">
              <a:spcBef>
                <a:spcPts val="0"/>
              </a:spcBef>
              <a:buNone/>
            </a:pPr>
            <a:endParaRPr lang="en-GB" sz="25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GB" sz="2500" dirty="0">
                <a:solidFill>
                  <a:srgbClr val="000000"/>
                </a:solidFill>
                <a:latin typeface="Arial" panose="020B0604020202020204" pitchFamily="34" charset="0"/>
                <a:cs typeface="Arial" panose="020B0604020202020204" pitchFamily="34" charset="0"/>
              </a:rPr>
              <a:t>- Can the project be carried out within the student’s £5,000 pa research budget or do the supervisors have access to sufficient additional research funds to fund the project? </a:t>
            </a:r>
          </a:p>
          <a:p>
            <a:pPr marL="0" indent="0">
              <a:spcBef>
                <a:spcPts val="0"/>
              </a:spcBef>
              <a:buNone/>
            </a:pPr>
            <a:endParaRPr lang="en-GB" sz="25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GB" sz="2500" dirty="0">
                <a:latin typeface="Arial" panose="020B0604020202020204" pitchFamily="34" charset="0"/>
                <a:cs typeface="Arial" panose="020B0604020202020204" pitchFamily="34" charset="0"/>
              </a:rPr>
              <a:t>Collaboration/co-supervision between SGUL and LSHTM strongly encouraged.</a:t>
            </a:r>
          </a:p>
          <a:p>
            <a:pPr marL="0" indent="0">
              <a:spcBef>
                <a:spcPts val="0"/>
              </a:spcBef>
              <a:buNone/>
            </a:pPr>
            <a:endParaRPr lang="en-GB" sz="2900" dirty="0">
              <a:solidFill>
                <a:srgbClr val="0070C0"/>
              </a:solidFill>
              <a:latin typeface="Arial" panose="020B0604020202020204" pitchFamily="34" charset="0"/>
              <a:cs typeface="Arial" panose="020B0604020202020204" pitchFamily="34" charset="0"/>
            </a:endParaRPr>
          </a:p>
          <a:p>
            <a:pPr marL="0" indent="0">
              <a:spcBef>
                <a:spcPts val="0"/>
              </a:spcBef>
              <a:buNone/>
            </a:pPr>
            <a:r>
              <a:rPr lang="en-GB" sz="3200" dirty="0">
                <a:solidFill>
                  <a:srgbClr val="0070C0"/>
                </a:solidFill>
                <a:latin typeface="Arial" panose="020B0604020202020204" pitchFamily="34" charset="0"/>
                <a:cs typeface="Arial" panose="020B0604020202020204" pitchFamily="34" charset="0"/>
              </a:rPr>
              <a:t>Therefore, any changes to a project or supervisory team must be approved by the MRC LID Board, as well as following any institutional requirements, before the changes are made.</a:t>
            </a:r>
          </a:p>
          <a:p>
            <a:pPr marL="0" indent="0">
              <a:buNone/>
            </a:pPr>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9</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485" y="503178"/>
            <a:ext cx="2197074" cy="1026996"/>
          </a:xfrm>
          <a:prstGeom prst="rect">
            <a:avLst/>
          </a:prstGeom>
        </p:spPr>
      </p:pic>
      <p:pic>
        <p:nvPicPr>
          <p:cNvPr id="7" name="Picture 6" descr="U:\Style guides, logo and templates\School logo\Logo black\LSHTM_Logo_Bla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503178"/>
            <a:ext cx="2162175" cy="1038225"/>
          </a:xfrm>
          <a:prstGeom prst="rect">
            <a:avLst/>
          </a:prstGeom>
          <a:noFill/>
          <a:ln>
            <a:noFill/>
          </a:ln>
        </p:spPr>
      </p:pic>
    </p:spTree>
    <p:extLst>
      <p:ext uri="{BB962C8B-B14F-4D97-AF65-F5344CB8AC3E}">
        <p14:creationId xmlns:p14="http://schemas.microsoft.com/office/powerpoint/2010/main" val="3856956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3638</TotalTime>
  <Words>4448</Words>
  <Application>Microsoft Office PowerPoint</Application>
  <PresentationFormat>Widescreen</PresentationFormat>
  <Paragraphs>476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MRC London Intercollegiate Doctoral Training Programme (MRC LID)  2020-21 Induction  &amp; Annual Cohort Update </vt:lpstr>
      <vt:lpstr>The partnership LSHTM &amp; SGUL</vt:lpstr>
      <vt:lpstr>MRC LID Management  Board Members</vt:lpstr>
      <vt:lpstr>MRC LID Governance </vt:lpstr>
      <vt:lpstr>What will you be doing?</vt:lpstr>
      <vt:lpstr>Enhanced training for future research leaders</vt:lpstr>
      <vt:lpstr>MRC Cohort</vt:lpstr>
      <vt:lpstr>Meet the Cohort</vt:lpstr>
      <vt:lpstr>How was your project selected  for the MRC LID scheme?</vt:lpstr>
      <vt:lpstr>MRC LID Awards</vt:lpstr>
      <vt:lpstr>Placement / Internship</vt:lpstr>
      <vt:lpstr>Conferences &amp; Training</vt:lpstr>
      <vt:lpstr>Money</vt:lpstr>
      <vt:lpstr>How does RTSG  work?</vt:lpstr>
      <vt:lpstr>How does flexible  funding work?</vt:lpstr>
      <vt:lpstr>Money Summary What do I use when?  How can I access it?</vt:lpstr>
      <vt:lpstr>Reporting &amp; admin</vt:lpstr>
      <vt:lpstr>General Information</vt:lpstr>
      <vt:lpstr>Lastly …</vt:lpstr>
    </vt:vector>
  </TitlesOfParts>
  <Company>London School of Hygiene &amp; Tropical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 London  Intercollegiate  Doctoral Training  Programme</dc:title>
  <dc:creator>Lara Crawford</dc:creator>
  <cp:lastModifiedBy>Lara Crawford</cp:lastModifiedBy>
  <cp:revision>89</cp:revision>
  <cp:lastPrinted>2019-09-26T09:00:51Z</cp:lastPrinted>
  <dcterms:created xsi:type="dcterms:W3CDTF">2018-09-18T08:41:22Z</dcterms:created>
  <dcterms:modified xsi:type="dcterms:W3CDTF">2020-09-29T08:27:01Z</dcterms:modified>
</cp:coreProperties>
</file>