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68" r:id="rId6"/>
    <p:sldId id="270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5" r:id="rId17"/>
    <p:sldId id="286" r:id="rId18"/>
    <p:sldId id="287" r:id="rId19"/>
    <p:sldId id="288" r:id="rId20"/>
    <p:sldId id="284" r:id="rId2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86407" autoAdjust="0"/>
  </p:normalViewPr>
  <p:slideViewPr>
    <p:cSldViewPr snapToGrid="0" snapToObjects="1">
      <p:cViewPr varScale="1">
        <p:scale>
          <a:sx n="75" d="100"/>
          <a:sy n="75" d="100"/>
        </p:scale>
        <p:origin x="9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FEA8E-04C5-794D-8641-886D2A9D163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AF4E52-9FEC-B740-B7CF-0DB28D644BAC}">
      <dgm:prSet/>
      <dgm:spPr/>
      <dgm:t>
        <a:bodyPr/>
        <a:lstStyle/>
        <a:p>
          <a:r>
            <a:rPr lang="en-GB" b="0" i="0" baseline="0" dirty="0"/>
            <a:t>Global health</a:t>
          </a:r>
          <a:endParaRPr lang="en-US" dirty="0"/>
        </a:p>
      </dgm:t>
    </dgm:pt>
    <dgm:pt modelId="{4F9D701F-1799-074D-91F3-F366C09DFFCD}" type="parTrans" cxnId="{D6224E95-9CE2-0044-A447-F3F42CAC429E}">
      <dgm:prSet/>
      <dgm:spPr/>
      <dgm:t>
        <a:bodyPr/>
        <a:lstStyle/>
        <a:p>
          <a:endParaRPr lang="en-US"/>
        </a:p>
      </dgm:t>
    </dgm:pt>
    <dgm:pt modelId="{BB2CE54D-5205-DB40-8D7C-C40E6380EF47}" type="sibTrans" cxnId="{D6224E95-9CE2-0044-A447-F3F42CAC429E}">
      <dgm:prSet/>
      <dgm:spPr/>
      <dgm:t>
        <a:bodyPr/>
        <a:lstStyle/>
        <a:p>
          <a:endParaRPr lang="en-US"/>
        </a:p>
      </dgm:t>
    </dgm:pt>
    <dgm:pt modelId="{0F313753-F878-5C4E-9000-A9804437859B}">
      <dgm:prSet/>
      <dgm:spPr/>
      <dgm:t>
        <a:bodyPr/>
        <a:lstStyle/>
        <a:p>
          <a:r>
            <a:rPr lang="en-US" b="0" i="0" baseline="0" dirty="0"/>
            <a:t>Health data science</a:t>
          </a:r>
          <a:endParaRPr lang="en-US" dirty="0"/>
        </a:p>
      </dgm:t>
    </dgm:pt>
    <dgm:pt modelId="{7EABE2CE-903E-F844-9811-9CFC5C888F5A}" type="parTrans" cxnId="{F08C7317-1D52-2642-B598-C961849A4A01}">
      <dgm:prSet/>
      <dgm:spPr/>
      <dgm:t>
        <a:bodyPr/>
        <a:lstStyle/>
        <a:p>
          <a:endParaRPr lang="en-US"/>
        </a:p>
      </dgm:t>
    </dgm:pt>
    <dgm:pt modelId="{21FD3539-4AE8-B249-874D-B5BEE974F9CD}" type="sibTrans" cxnId="{F08C7317-1D52-2642-B598-C961849A4A01}">
      <dgm:prSet/>
      <dgm:spPr/>
      <dgm:t>
        <a:bodyPr/>
        <a:lstStyle/>
        <a:p>
          <a:endParaRPr lang="en-US"/>
        </a:p>
      </dgm:t>
    </dgm:pt>
    <dgm:pt modelId="{BA56613F-EE65-1348-ADD0-4A982A9EBB0C}">
      <dgm:prSet/>
      <dgm:spPr/>
      <dgm:t>
        <a:bodyPr/>
        <a:lstStyle/>
        <a:p>
          <a:r>
            <a:rPr lang="en-US" b="0" i="0" baseline="0" dirty="0"/>
            <a:t>Translational &amp; implementation research </a:t>
          </a:r>
          <a:endParaRPr lang="en-US" dirty="0"/>
        </a:p>
      </dgm:t>
    </dgm:pt>
    <dgm:pt modelId="{96103093-CE1C-4146-BE55-F43AAF5DF1DA}" type="parTrans" cxnId="{29DC0954-8277-E142-A43E-584D600CF356}">
      <dgm:prSet/>
      <dgm:spPr/>
      <dgm:t>
        <a:bodyPr/>
        <a:lstStyle/>
        <a:p>
          <a:endParaRPr lang="en-US"/>
        </a:p>
      </dgm:t>
    </dgm:pt>
    <dgm:pt modelId="{FC509646-0FEA-C74B-80A9-C947011FEEE9}" type="sibTrans" cxnId="{29DC0954-8277-E142-A43E-584D600CF356}">
      <dgm:prSet/>
      <dgm:spPr/>
      <dgm:t>
        <a:bodyPr/>
        <a:lstStyle/>
        <a:p>
          <a:endParaRPr lang="en-US"/>
        </a:p>
      </dgm:t>
    </dgm:pt>
    <dgm:pt modelId="{DAF4CABB-0CA7-774C-8CED-14592B422874}">
      <dgm:prSet/>
      <dgm:spPr/>
      <dgm:t>
        <a:bodyPr/>
        <a:lstStyle/>
        <a:p>
          <a:r>
            <a:rPr lang="en-US" b="0" i="0" baseline="0" dirty="0"/>
            <a:t>Infectious disease</a:t>
          </a:r>
          <a:endParaRPr lang="en-US" dirty="0"/>
        </a:p>
      </dgm:t>
    </dgm:pt>
    <dgm:pt modelId="{ECEB1CFE-A16A-1F4F-B1D8-2556A33EF656}" type="parTrans" cxnId="{DE01F12D-DEFE-364E-B35E-D7253448BC84}">
      <dgm:prSet/>
      <dgm:spPr/>
      <dgm:t>
        <a:bodyPr/>
        <a:lstStyle/>
        <a:p>
          <a:endParaRPr lang="en-US"/>
        </a:p>
      </dgm:t>
    </dgm:pt>
    <dgm:pt modelId="{5EC888D5-7740-D74A-AF83-A8A3C630DEA4}" type="sibTrans" cxnId="{DE01F12D-DEFE-364E-B35E-D7253448BC84}">
      <dgm:prSet/>
      <dgm:spPr/>
      <dgm:t>
        <a:bodyPr/>
        <a:lstStyle/>
        <a:p>
          <a:endParaRPr lang="en-US"/>
        </a:p>
      </dgm:t>
    </dgm:pt>
    <dgm:pt modelId="{D262506D-6C1E-9A4E-A961-0A9FD65717FC}">
      <dgm:prSet/>
      <dgm:spPr/>
      <dgm:t>
        <a:bodyPr/>
        <a:lstStyle/>
        <a:p>
          <a:r>
            <a:rPr lang="en-GB" b="0" i="0" baseline="0" dirty="0"/>
            <a:t>Research to address health inequalities, including projects related to </a:t>
          </a:r>
          <a:r>
            <a:rPr lang="en-US" b="0" i="0" baseline="0" dirty="0"/>
            <a:t>planetary health and climate change, global non-communicable disease, and health effects of sustainable development and urban design</a:t>
          </a:r>
          <a:endParaRPr lang="en-US" dirty="0"/>
        </a:p>
      </dgm:t>
    </dgm:pt>
    <dgm:pt modelId="{48E8308C-35E5-7F44-B26C-C524D7A16C6F}" type="parTrans" cxnId="{2B3D8C60-E522-3B47-89E7-B6A41CB66C56}">
      <dgm:prSet/>
      <dgm:spPr/>
      <dgm:t>
        <a:bodyPr/>
        <a:lstStyle/>
        <a:p>
          <a:endParaRPr lang="en-US"/>
        </a:p>
      </dgm:t>
    </dgm:pt>
    <dgm:pt modelId="{F44D4E93-3062-374F-A775-B4F40FAC05B3}" type="sibTrans" cxnId="{2B3D8C60-E522-3B47-89E7-B6A41CB66C56}">
      <dgm:prSet/>
      <dgm:spPr/>
      <dgm:t>
        <a:bodyPr/>
        <a:lstStyle/>
        <a:p>
          <a:endParaRPr lang="en-US"/>
        </a:p>
      </dgm:t>
    </dgm:pt>
    <dgm:pt modelId="{EC6E557E-31C2-8B47-B1D6-B69E068711E5}">
      <dgm:prSet/>
      <dgm:spPr/>
      <dgm:t>
        <a:bodyPr/>
        <a:lstStyle/>
        <a:p>
          <a:r>
            <a:rPr lang="en-US" b="0" i="0" baseline="0" dirty="0"/>
            <a:t>Research utilizing quantitative skills, such as modelling, data analytics, artificial intelligence, and machine learning</a:t>
          </a:r>
          <a:endParaRPr lang="en-US" dirty="0"/>
        </a:p>
      </dgm:t>
    </dgm:pt>
    <dgm:pt modelId="{756AE5F4-31CB-B042-8724-FFA497851136}" type="parTrans" cxnId="{4443C394-F5F2-C244-986B-6685AFC25A2F}">
      <dgm:prSet/>
      <dgm:spPr/>
      <dgm:t>
        <a:bodyPr/>
        <a:lstStyle/>
        <a:p>
          <a:endParaRPr lang="en-US"/>
        </a:p>
      </dgm:t>
    </dgm:pt>
    <dgm:pt modelId="{E25B1892-4B05-704B-8611-E6D83DA81307}" type="sibTrans" cxnId="{4443C394-F5F2-C244-986B-6685AFC25A2F}">
      <dgm:prSet/>
      <dgm:spPr/>
      <dgm:t>
        <a:bodyPr/>
        <a:lstStyle/>
        <a:p>
          <a:endParaRPr lang="en-US"/>
        </a:p>
      </dgm:t>
    </dgm:pt>
    <dgm:pt modelId="{2A867302-41AD-CB42-88B5-960AF49BAC4B}">
      <dgm:prSet/>
      <dgm:spPr/>
      <dgm:t>
        <a:bodyPr/>
        <a:lstStyle/>
        <a:p>
          <a:r>
            <a:rPr lang="en-US" b="0" i="0" baseline="0" dirty="0"/>
            <a:t>Research emphasizing bench-to-bedside approaches as well as links to health policy and economics</a:t>
          </a:r>
          <a:endParaRPr lang="en-US" dirty="0"/>
        </a:p>
      </dgm:t>
    </dgm:pt>
    <dgm:pt modelId="{0663F278-8215-144A-A15C-CE452629322C}" type="parTrans" cxnId="{82BE8D00-48DA-2C4D-A67E-CA0D626B7AC1}">
      <dgm:prSet/>
      <dgm:spPr/>
      <dgm:t>
        <a:bodyPr/>
        <a:lstStyle/>
        <a:p>
          <a:endParaRPr lang="en-US"/>
        </a:p>
      </dgm:t>
    </dgm:pt>
    <dgm:pt modelId="{70D606A5-D7B4-4441-B885-4831491C3126}" type="sibTrans" cxnId="{82BE8D00-48DA-2C4D-A67E-CA0D626B7AC1}">
      <dgm:prSet/>
      <dgm:spPr/>
      <dgm:t>
        <a:bodyPr/>
        <a:lstStyle/>
        <a:p>
          <a:endParaRPr lang="en-US"/>
        </a:p>
      </dgm:t>
    </dgm:pt>
    <dgm:pt modelId="{3DCBFB14-8257-5444-860D-570E497B5EA9}">
      <dgm:prSet/>
      <dgm:spPr/>
      <dgm:t>
        <a:bodyPr/>
        <a:lstStyle/>
        <a:p>
          <a:r>
            <a:rPr lang="en-US" b="0" i="0" baseline="0" dirty="0"/>
            <a:t>Research focused on infectious diseases, encompassing both basic science and population-based approaches</a:t>
          </a:r>
          <a:endParaRPr lang="en-US" dirty="0"/>
        </a:p>
      </dgm:t>
    </dgm:pt>
    <dgm:pt modelId="{5C1D6B12-AE60-344B-BFA6-428FF61BB8A1}" type="parTrans" cxnId="{CE79EE97-B580-AE47-A07A-E4BA0299B08D}">
      <dgm:prSet/>
      <dgm:spPr/>
      <dgm:t>
        <a:bodyPr/>
        <a:lstStyle/>
        <a:p>
          <a:endParaRPr lang="en-US"/>
        </a:p>
      </dgm:t>
    </dgm:pt>
    <dgm:pt modelId="{A8F4B5F1-214C-044F-80AF-BF13F27B17B3}" type="sibTrans" cxnId="{CE79EE97-B580-AE47-A07A-E4BA0299B08D}">
      <dgm:prSet/>
      <dgm:spPr/>
      <dgm:t>
        <a:bodyPr/>
        <a:lstStyle/>
        <a:p>
          <a:endParaRPr lang="en-US"/>
        </a:p>
      </dgm:t>
    </dgm:pt>
    <dgm:pt modelId="{010B2B4A-E541-4641-A81F-691F8EB44DD5}" type="pres">
      <dgm:prSet presAssocID="{E45FEA8E-04C5-794D-8641-886D2A9D1639}" presName="Name0" presStyleCnt="0">
        <dgm:presLayoutVars>
          <dgm:dir/>
          <dgm:animLvl val="lvl"/>
          <dgm:resizeHandles val="exact"/>
        </dgm:presLayoutVars>
      </dgm:prSet>
      <dgm:spPr/>
    </dgm:pt>
    <dgm:pt modelId="{553715AB-20FF-BB4D-B698-A6B5C4E92176}" type="pres">
      <dgm:prSet presAssocID="{24AF4E52-9FEC-B740-B7CF-0DB28D644BAC}" presName="linNode" presStyleCnt="0"/>
      <dgm:spPr/>
    </dgm:pt>
    <dgm:pt modelId="{71FC595E-A73F-D847-B12E-B7F1FF99A4D0}" type="pres">
      <dgm:prSet presAssocID="{24AF4E52-9FEC-B740-B7CF-0DB28D644BA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B22B5A1-8CFF-FC46-9500-06FF48E788AB}" type="pres">
      <dgm:prSet presAssocID="{24AF4E52-9FEC-B740-B7CF-0DB28D644BAC}" presName="descendantText" presStyleLbl="alignAccFollowNode1" presStyleIdx="0" presStyleCnt="4">
        <dgm:presLayoutVars>
          <dgm:bulletEnabled val="1"/>
        </dgm:presLayoutVars>
      </dgm:prSet>
      <dgm:spPr/>
    </dgm:pt>
    <dgm:pt modelId="{EDD18699-652D-C249-BFD1-8E1FC04B455F}" type="pres">
      <dgm:prSet presAssocID="{BB2CE54D-5205-DB40-8D7C-C40E6380EF47}" presName="sp" presStyleCnt="0"/>
      <dgm:spPr/>
    </dgm:pt>
    <dgm:pt modelId="{CEBBBD13-EF01-5F4A-90DD-3156A5BEC08A}" type="pres">
      <dgm:prSet presAssocID="{0F313753-F878-5C4E-9000-A9804437859B}" presName="linNode" presStyleCnt="0"/>
      <dgm:spPr/>
    </dgm:pt>
    <dgm:pt modelId="{A61E56C3-392F-6F4E-8A33-524B44E2120A}" type="pres">
      <dgm:prSet presAssocID="{0F313753-F878-5C4E-9000-A9804437859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84003F2-AD6A-8043-863E-AF07BEEA1E2E}" type="pres">
      <dgm:prSet presAssocID="{0F313753-F878-5C4E-9000-A9804437859B}" presName="descendantText" presStyleLbl="alignAccFollowNode1" presStyleIdx="1" presStyleCnt="4">
        <dgm:presLayoutVars>
          <dgm:bulletEnabled val="1"/>
        </dgm:presLayoutVars>
      </dgm:prSet>
      <dgm:spPr/>
    </dgm:pt>
    <dgm:pt modelId="{3FB9DD50-89D9-E945-A4EA-D4451AE5EF26}" type="pres">
      <dgm:prSet presAssocID="{21FD3539-4AE8-B249-874D-B5BEE974F9CD}" presName="sp" presStyleCnt="0"/>
      <dgm:spPr/>
    </dgm:pt>
    <dgm:pt modelId="{BD5FF15B-9837-2247-B840-84BBF3F86695}" type="pres">
      <dgm:prSet presAssocID="{BA56613F-EE65-1348-ADD0-4A982A9EBB0C}" presName="linNode" presStyleCnt="0"/>
      <dgm:spPr/>
    </dgm:pt>
    <dgm:pt modelId="{8529D9ED-1D29-F844-9A4A-DF8B547919FC}" type="pres">
      <dgm:prSet presAssocID="{BA56613F-EE65-1348-ADD0-4A982A9EBB0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9B6AD17-13CA-6D40-8015-763431667093}" type="pres">
      <dgm:prSet presAssocID="{BA56613F-EE65-1348-ADD0-4A982A9EBB0C}" presName="descendantText" presStyleLbl="alignAccFollowNode1" presStyleIdx="2" presStyleCnt="4">
        <dgm:presLayoutVars>
          <dgm:bulletEnabled val="1"/>
        </dgm:presLayoutVars>
      </dgm:prSet>
      <dgm:spPr/>
    </dgm:pt>
    <dgm:pt modelId="{AEE3C329-D8A6-D842-914D-B96206CB54E3}" type="pres">
      <dgm:prSet presAssocID="{FC509646-0FEA-C74B-80A9-C947011FEEE9}" presName="sp" presStyleCnt="0"/>
      <dgm:spPr/>
    </dgm:pt>
    <dgm:pt modelId="{474876A7-D63B-8940-BACC-9EFA84C0211E}" type="pres">
      <dgm:prSet presAssocID="{DAF4CABB-0CA7-774C-8CED-14592B422874}" presName="linNode" presStyleCnt="0"/>
      <dgm:spPr/>
    </dgm:pt>
    <dgm:pt modelId="{2FC5F2BB-7511-1744-B9AD-B517A0956074}" type="pres">
      <dgm:prSet presAssocID="{DAF4CABB-0CA7-774C-8CED-14592B42287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C7BC682-3573-E84A-B57D-148C0DE3E08E}" type="pres">
      <dgm:prSet presAssocID="{DAF4CABB-0CA7-774C-8CED-14592B42287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2BE8D00-48DA-2C4D-A67E-CA0D626B7AC1}" srcId="{BA56613F-EE65-1348-ADD0-4A982A9EBB0C}" destId="{2A867302-41AD-CB42-88B5-960AF49BAC4B}" srcOrd="0" destOrd="0" parTransId="{0663F278-8215-144A-A15C-CE452629322C}" sibTransId="{70D606A5-D7B4-4441-B885-4831491C3126}"/>
    <dgm:cxn modelId="{4F242F11-B6A4-CB44-B36D-6EB22391304C}" type="presOf" srcId="{BA56613F-EE65-1348-ADD0-4A982A9EBB0C}" destId="{8529D9ED-1D29-F844-9A4A-DF8B547919FC}" srcOrd="0" destOrd="0" presId="urn:microsoft.com/office/officeart/2005/8/layout/vList5"/>
    <dgm:cxn modelId="{F08C7317-1D52-2642-B598-C961849A4A01}" srcId="{E45FEA8E-04C5-794D-8641-886D2A9D1639}" destId="{0F313753-F878-5C4E-9000-A9804437859B}" srcOrd="1" destOrd="0" parTransId="{7EABE2CE-903E-F844-9811-9CFC5C888F5A}" sibTransId="{21FD3539-4AE8-B249-874D-B5BEE974F9CD}"/>
    <dgm:cxn modelId="{2F889325-CB8D-724F-8EA2-69010DAA0F26}" type="presOf" srcId="{E45FEA8E-04C5-794D-8641-886D2A9D1639}" destId="{010B2B4A-E541-4641-A81F-691F8EB44DD5}" srcOrd="0" destOrd="0" presId="urn:microsoft.com/office/officeart/2005/8/layout/vList5"/>
    <dgm:cxn modelId="{DE01F12D-DEFE-364E-B35E-D7253448BC84}" srcId="{E45FEA8E-04C5-794D-8641-886D2A9D1639}" destId="{DAF4CABB-0CA7-774C-8CED-14592B422874}" srcOrd="3" destOrd="0" parTransId="{ECEB1CFE-A16A-1F4F-B1D8-2556A33EF656}" sibTransId="{5EC888D5-7740-D74A-AF83-A8A3C630DEA4}"/>
    <dgm:cxn modelId="{F8708E3E-4691-A246-B552-6CA58C386408}" type="presOf" srcId="{0F313753-F878-5C4E-9000-A9804437859B}" destId="{A61E56C3-392F-6F4E-8A33-524B44E2120A}" srcOrd="0" destOrd="0" presId="urn:microsoft.com/office/officeart/2005/8/layout/vList5"/>
    <dgm:cxn modelId="{2B3D8C60-E522-3B47-89E7-B6A41CB66C56}" srcId="{24AF4E52-9FEC-B740-B7CF-0DB28D644BAC}" destId="{D262506D-6C1E-9A4E-A961-0A9FD65717FC}" srcOrd="0" destOrd="0" parTransId="{48E8308C-35E5-7F44-B26C-C524D7A16C6F}" sibTransId="{F44D4E93-3062-374F-A775-B4F40FAC05B3}"/>
    <dgm:cxn modelId="{35118F4A-67C6-0D45-A633-62DCBEC518E7}" type="presOf" srcId="{24AF4E52-9FEC-B740-B7CF-0DB28D644BAC}" destId="{71FC595E-A73F-D847-B12E-B7F1FF99A4D0}" srcOrd="0" destOrd="0" presId="urn:microsoft.com/office/officeart/2005/8/layout/vList5"/>
    <dgm:cxn modelId="{29DC0954-8277-E142-A43E-584D600CF356}" srcId="{E45FEA8E-04C5-794D-8641-886D2A9D1639}" destId="{BA56613F-EE65-1348-ADD0-4A982A9EBB0C}" srcOrd="2" destOrd="0" parTransId="{96103093-CE1C-4146-BE55-F43AAF5DF1DA}" sibTransId="{FC509646-0FEA-C74B-80A9-C947011FEEE9}"/>
    <dgm:cxn modelId="{4824EA78-483F-D94B-ABC1-2F677DA45F2A}" type="presOf" srcId="{2A867302-41AD-CB42-88B5-960AF49BAC4B}" destId="{69B6AD17-13CA-6D40-8015-763431667093}" srcOrd="0" destOrd="0" presId="urn:microsoft.com/office/officeart/2005/8/layout/vList5"/>
    <dgm:cxn modelId="{50375490-2D6D-664A-A964-60894FBFB39E}" type="presOf" srcId="{DAF4CABB-0CA7-774C-8CED-14592B422874}" destId="{2FC5F2BB-7511-1744-B9AD-B517A0956074}" srcOrd="0" destOrd="0" presId="urn:microsoft.com/office/officeart/2005/8/layout/vList5"/>
    <dgm:cxn modelId="{4443C394-F5F2-C244-986B-6685AFC25A2F}" srcId="{0F313753-F878-5C4E-9000-A9804437859B}" destId="{EC6E557E-31C2-8B47-B1D6-B69E068711E5}" srcOrd="0" destOrd="0" parTransId="{756AE5F4-31CB-B042-8724-FFA497851136}" sibTransId="{E25B1892-4B05-704B-8611-E6D83DA81307}"/>
    <dgm:cxn modelId="{D6224E95-9CE2-0044-A447-F3F42CAC429E}" srcId="{E45FEA8E-04C5-794D-8641-886D2A9D1639}" destId="{24AF4E52-9FEC-B740-B7CF-0DB28D644BAC}" srcOrd="0" destOrd="0" parTransId="{4F9D701F-1799-074D-91F3-F366C09DFFCD}" sibTransId="{BB2CE54D-5205-DB40-8D7C-C40E6380EF47}"/>
    <dgm:cxn modelId="{CE79EE97-B580-AE47-A07A-E4BA0299B08D}" srcId="{DAF4CABB-0CA7-774C-8CED-14592B422874}" destId="{3DCBFB14-8257-5444-860D-570E497B5EA9}" srcOrd="0" destOrd="0" parTransId="{5C1D6B12-AE60-344B-BFA6-428FF61BB8A1}" sibTransId="{A8F4B5F1-214C-044F-80AF-BF13F27B17B3}"/>
    <dgm:cxn modelId="{E1664CC8-ACAC-E848-BC2F-11862EE48119}" type="presOf" srcId="{3DCBFB14-8257-5444-860D-570E497B5EA9}" destId="{9C7BC682-3573-E84A-B57D-148C0DE3E08E}" srcOrd="0" destOrd="0" presId="urn:microsoft.com/office/officeart/2005/8/layout/vList5"/>
    <dgm:cxn modelId="{0B7066DC-5CDC-414B-875B-00D717A99F54}" type="presOf" srcId="{D262506D-6C1E-9A4E-A961-0A9FD65717FC}" destId="{BB22B5A1-8CFF-FC46-9500-06FF48E788AB}" srcOrd="0" destOrd="0" presId="urn:microsoft.com/office/officeart/2005/8/layout/vList5"/>
    <dgm:cxn modelId="{45FC8EEC-B674-3944-812D-806CC3F4028C}" type="presOf" srcId="{EC6E557E-31C2-8B47-B1D6-B69E068711E5}" destId="{184003F2-AD6A-8043-863E-AF07BEEA1E2E}" srcOrd="0" destOrd="0" presId="urn:microsoft.com/office/officeart/2005/8/layout/vList5"/>
    <dgm:cxn modelId="{75C793FC-382A-6D48-A6FA-19FEE16E53D9}" type="presParOf" srcId="{010B2B4A-E541-4641-A81F-691F8EB44DD5}" destId="{553715AB-20FF-BB4D-B698-A6B5C4E92176}" srcOrd="0" destOrd="0" presId="urn:microsoft.com/office/officeart/2005/8/layout/vList5"/>
    <dgm:cxn modelId="{54C42F3D-6AE4-034E-8797-3812FE3303CF}" type="presParOf" srcId="{553715AB-20FF-BB4D-B698-A6B5C4E92176}" destId="{71FC595E-A73F-D847-B12E-B7F1FF99A4D0}" srcOrd="0" destOrd="0" presId="urn:microsoft.com/office/officeart/2005/8/layout/vList5"/>
    <dgm:cxn modelId="{F64E32FC-DEE6-6F4C-8AAD-285103643B2E}" type="presParOf" srcId="{553715AB-20FF-BB4D-B698-A6B5C4E92176}" destId="{BB22B5A1-8CFF-FC46-9500-06FF48E788AB}" srcOrd="1" destOrd="0" presId="urn:microsoft.com/office/officeart/2005/8/layout/vList5"/>
    <dgm:cxn modelId="{A77C271C-83FD-104E-ADF1-9FACF04506E9}" type="presParOf" srcId="{010B2B4A-E541-4641-A81F-691F8EB44DD5}" destId="{EDD18699-652D-C249-BFD1-8E1FC04B455F}" srcOrd="1" destOrd="0" presId="urn:microsoft.com/office/officeart/2005/8/layout/vList5"/>
    <dgm:cxn modelId="{C464E11F-BEC5-E749-BE71-F51935443C17}" type="presParOf" srcId="{010B2B4A-E541-4641-A81F-691F8EB44DD5}" destId="{CEBBBD13-EF01-5F4A-90DD-3156A5BEC08A}" srcOrd="2" destOrd="0" presId="urn:microsoft.com/office/officeart/2005/8/layout/vList5"/>
    <dgm:cxn modelId="{BD3ABF07-04D2-4C4E-B93A-37CC01F16231}" type="presParOf" srcId="{CEBBBD13-EF01-5F4A-90DD-3156A5BEC08A}" destId="{A61E56C3-392F-6F4E-8A33-524B44E2120A}" srcOrd="0" destOrd="0" presId="urn:microsoft.com/office/officeart/2005/8/layout/vList5"/>
    <dgm:cxn modelId="{E8DB5DAB-8602-2E41-B09D-753C0C494254}" type="presParOf" srcId="{CEBBBD13-EF01-5F4A-90DD-3156A5BEC08A}" destId="{184003F2-AD6A-8043-863E-AF07BEEA1E2E}" srcOrd="1" destOrd="0" presId="urn:microsoft.com/office/officeart/2005/8/layout/vList5"/>
    <dgm:cxn modelId="{BC6F751D-D183-464D-81F7-E76C34D7C95B}" type="presParOf" srcId="{010B2B4A-E541-4641-A81F-691F8EB44DD5}" destId="{3FB9DD50-89D9-E945-A4EA-D4451AE5EF26}" srcOrd="3" destOrd="0" presId="urn:microsoft.com/office/officeart/2005/8/layout/vList5"/>
    <dgm:cxn modelId="{A2B8444B-25D4-2247-8AEE-770E3AB25821}" type="presParOf" srcId="{010B2B4A-E541-4641-A81F-691F8EB44DD5}" destId="{BD5FF15B-9837-2247-B840-84BBF3F86695}" srcOrd="4" destOrd="0" presId="urn:microsoft.com/office/officeart/2005/8/layout/vList5"/>
    <dgm:cxn modelId="{C20190CD-6BF1-9445-BCE4-5D0E41705901}" type="presParOf" srcId="{BD5FF15B-9837-2247-B840-84BBF3F86695}" destId="{8529D9ED-1D29-F844-9A4A-DF8B547919FC}" srcOrd="0" destOrd="0" presId="urn:microsoft.com/office/officeart/2005/8/layout/vList5"/>
    <dgm:cxn modelId="{B224BAA9-8C91-C647-B2CF-D9F601921AF2}" type="presParOf" srcId="{BD5FF15B-9837-2247-B840-84BBF3F86695}" destId="{69B6AD17-13CA-6D40-8015-763431667093}" srcOrd="1" destOrd="0" presId="urn:microsoft.com/office/officeart/2005/8/layout/vList5"/>
    <dgm:cxn modelId="{53DF6E40-C734-C44C-8122-E550CD0023B9}" type="presParOf" srcId="{010B2B4A-E541-4641-A81F-691F8EB44DD5}" destId="{AEE3C329-D8A6-D842-914D-B96206CB54E3}" srcOrd="5" destOrd="0" presId="urn:microsoft.com/office/officeart/2005/8/layout/vList5"/>
    <dgm:cxn modelId="{C94F4CA9-72C3-174B-BD3C-42569428305A}" type="presParOf" srcId="{010B2B4A-E541-4641-A81F-691F8EB44DD5}" destId="{474876A7-D63B-8940-BACC-9EFA84C0211E}" srcOrd="6" destOrd="0" presId="urn:microsoft.com/office/officeart/2005/8/layout/vList5"/>
    <dgm:cxn modelId="{3901F9B2-3CB0-3645-8434-FC6CA8F5FA3D}" type="presParOf" srcId="{474876A7-D63B-8940-BACC-9EFA84C0211E}" destId="{2FC5F2BB-7511-1744-B9AD-B517A0956074}" srcOrd="0" destOrd="0" presId="urn:microsoft.com/office/officeart/2005/8/layout/vList5"/>
    <dgm:cxn modelId="{35AB501D-A5E2-084E-AA82-DACBF04D37A4}" type="presParOf" srcId="{474876A7-D63B-8940-BACC-9EFA84C0211E}" destId="{9C7BC682-3573-E84A-B57D-148C0DE3E0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2B5A1-8CFF-FC46-9500-06FF48E788AB}">
      <dsp:nvSpPr>
        <dsp:cNvPr id="0" name=""/>
        <dsp:cNvSpPr/>
      </dsp:nvSpPr>
      <dsp:spPr>
        <a:xfrm rot="5400000">
          <a:off x="6836482" y="-2884746"/>
          <a:ext cx="847355" cy="683309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Research to address health inequalities, including projects related to </a:t>
          </a:r>
          <a:r>
            <a:rPr lang="en-US" sz="1600" b="0" i="0" kern="1200" baseline="0" dirty="0"/>
            <a:t>planetary health and climate change, global non-communicable disease, and health effects of sustainable development and urban design</a:t>
          </a:r>
          <a:endParaRPr lang="en-US" sz="1600" kern="1200" dirty="0"/>
        </a:p>
      </dsp:txBody>
      <dsp:txXfrm rot="-5400000">
        <a:off x="3843614" y="149486"/>
        <a:ext cx="6791727" cy="764627"/>
      </dsp:txXfrm>
    </dsp:sp>
    <dsp:sp modelId="{71FC595E-A73F-D847-B12E-B7F1FF99A4D0}">
      <dsp:nvSpPr>
        <dsp:cNvPr id="0" name=""/>
        <dsp:cNvSpPr/>
      </dsp:nvSpPr>
      <dsp:spPr>
        <a:xfrm>
          <a:off x="0" y="2202"/>
          <a:ext cx="3843614" cy="10591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 dirty="0"/>
            <a:t>Global health</a:t>
          </a:r>
          <a:endParaRPr lang="en-US" sz="2600" kern="1200" dirty="0"/>
        </a:p>
      </dsp:txBody>
      <dsp:txXfrm>
        <a:off x="51706" y="53908"/>
        <a:ext cx="3740202" cy="955782"/>
      </dsp:txXfrm>
    </dsp:sp>
    <dsp:sp modelId="{184003F2-AD6A-8043-863E-AF07BEEA1E2E}">
      <dsp:nvSpPr>
        <dsp:cNvPr id="0" name=""/>
        <dsp:cNvSpPr/>
      </dsp:nvSpPr>
      <dsp:spPr>
        <a:xfrm rot="5400000">
          <a:off x="6836482" y="-1772592"/>
          <a:ext cx="847355" cy="683309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Research utilizing quantitative skills, such as modelling, data analytics, artificial intelligence, and machine learning</a:t>
          </a:r>
          <a:endParaRPr lang="en-US" sz="1600" kern="1200" dirty="0"/>
        </a:p>
      </dsp:txBody>
      <dsp:txXfrm rot="-5400000">
        <a:off x="3843614" y="1261640"/>
        <a:ext cx="6791727" cy="764627"/>
      </dsp:txXfrm>
    </dsp:sp>
    <dsp:sp modelId="{A61E56C3-392F-6F4E-8A33-524B44E2120A}">
      <dsp:nvSpPr>
        <dsp:cNvPr id="0" name=""/>
        <dsp:cNvSpPr/>
      </dsp:nvSpPr>
      <dsp:spPr>
        <a:xfrm>
          <a:off x="0" y="1114356"/>
          <a:ext cx="3843614" cy="10591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Health data science</a:t>
          </a:r>
          <a:endParaRPr lang="en-US" sz="2600" kern="1200" dirty="0"/>
        </a:p>
      </dsp:txBody>
      <dsp:txXfrm>
        <a:off x="51706" y="1166062"/>
        <a:ext cx="3740202" cy="955782"/>
      </dsp:txXfrm>
    </dsp:sp>
    <dsp:sp modelId="{69B6AD17-13CA-6D40-8015-763431667093}">
      <dsp:nvSpPr>
        <dsp:cNvPr id="0" name=""/>
        <dsp:cNvSpPr/>
      </dsp:nvSpPr>
      <dsp:spPr>
        <a:xfrm rot="5400000">
          <a:off x="6836482" y="-660437"/>
          <a:ext cx="847355" cy="683309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Research emphasizing bench-to-bedside approaches as well as links to health policy and economics</a:t>
          </a:r>
          <a:endParaRPr lang="en-US" sz="1600" kern="1200" dirty="0"/>
        </a:p>
      </dsp:txBody>
      <dsp:txXfrm rot="-5400000">
        <a:off x="3843614" y="2373795"/>
        <a:ext cx="6791727" cy="764627"/>
      </dsp:txXfrm>
    </dsp:sp>
    <dsp:sp modelId="{8529D9ED-1D29-F844-9A4A-DF8B547919FC}">
      <dsp:nvSpPr>
        <dsp:cNvPr id="0" name=""/>
        <dsp:cNvSpPr/>
      </dsp:nvSpPr>
      <dsp:spPr>
        <a:xfrm>
          <a:off x="0" y="2226510"/>
          <a:ext cx="3843614" cy="10591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Translational &amp; implementation research </a:t>
          </a:r>
          <a:endParaRPr lang="en-US" sz="2600" kern="1200" dirty="0"/>
        </a:p>
      </dsp:txBody>
      <dsp:txXfrm>
        <a:off x="51706" y="2278216"/>
        <a:ext cx="3740202" cy="955782"/>
      </dsp:txXfrm>
    </dsp:sp>
    <dsp:sp modelId="{9C7BC682-3573-E84A-B57D-148C0DE3E08E}">
      <dsp:nvSpPr>
        <dsp:cNvPr id="0" name=""/>
        <dsp:cNvSpPr/>
      </dsp:nvSpPr>
      <dsp:spPr>
        <a:xfrm rot="5400000">
          <a:off x="6836482" y="451716"/>
          <a:ext cx="847355" cy="683309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Research focused on infectious diseases, encompassing both basic science and population-based approaches</a:t>
          </a:r>
          <a:endParaRPr lang="en-US" sz="1600" kern="1200" dirty="0"/>
        </a:p>
      </dsp:txBody>
      <dsp:txXfrm rot="-5400000">
        <a:off x="3843614" y="3485948"/>
        <a:ext cx="6791727" cy="764627"/>
      </dsp:txXfrm>
    </dsp:sp>
    <dsp:sp modelId="{2FC5F2BB-7511-1744-B9AD-B517A0956074}">
      <dsp:nvSpPr>
        <dsp:cNvPr id="0" name=""/>
        <dsp:cNvSpPr/>
      </dsp:nvSpPr>
      <dsp:spPr>
        <a:xfrm>
          <a:off x="0" y="3338665"/>
          <a:ext cx="3843614" cy="10591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Infectious disease</a:t>
          </a:r>
          <a:endParaRPr lang="en-US" sz="2600" kern="1200" dirty="0"/>
        </a:p>
      </dsp:txBody>
      <dsp:txXfrm>
        <a:off x="51706" y="3390371"/>
        <a:ext cx="3740202" cy="955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79F2-C15C-4E89-8426-83D93BE6B86B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1B48-8ED3-46DB-A0AD-5DA4EC749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4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2B3B-D038-4462-9A1E-628ECB8F62B6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D42F-6154-4FA9-9615-446FC24F1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2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4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4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3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89417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85308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8CB3-ACB2-4CC2-9A77-22B944C5D5EA}" type="datetime1">
              <a:rPr lang="en-GB" smtClean="0"/>
              <a:t>24/09/2021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MRC LID Welcome &amp; Induction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35AB-851B-4F72-885C-DF534FCF2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  <p:sldLayoutId id="214748366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rclid@lshtm.ac.uk" TargetMode="External"/><Relationship Id="rId7" Type="http://schemas.openxmlformats.org/officeDocument/2006/relationships/hyperlink" Target="mailto:vho@sgul.ac.uk" TargetMode="External"/><Relationship Id="rId2" Type="http://schemas.openxmlformats.org/officeDocument/2006/relationships/hyperlink" Target="https://mrc-lid.lshtm.ac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lizabeth.brickley@lshtm.ac.uk" TargetMode="External"/><Relationship Id="rId5" Type="http://schemas.openxmlformats.org/officeDocument/2006/relationships/hyperlink" Target="mailto:chooper@sgul.ac.uk" TargetMode="External"/><Relationship Id="rId4" Type="http://schemas.openxmlformats.org/officeDocument/2006/relationships/hyperlink" Target="mailto:neil.pearce@lshtm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569287"/>
            <a:ext cx="10512425" cy="1325563"/>
          </a:xfrm>
        </p:spPr>
        <p:txBody>
          <a:bodyPr/>
          <a:lstStyle/>
          <a:p>
            <a:r>
              <a:rPr lang="en-GB" dirty="0"/>
              <a:t>MRC London Intercollegiate Doctoral Training Partnership Studentships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838198" y="3491540"/>
            <a:ext cx="10512425" cy="2110974"/>
          </a:xfrm>
          <a:prstGeom prst="rect">
            <a:avLst/>
          </a:prstGeom>
        </p:spPr>
        <p:txBody>
          <a:bodyPr vert="horz" lIns="68598" tIns="34299" rIns="68598" bIns="34299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Neil Pearce,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Neil.Pearce@lshtm.ac.uk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Carwyn Hooper,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chooper@sgul.ac.uk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Elizabeth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Brickley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Elizabeth.Brickley@lshtm.ac.uk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Vanessa Ho,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vho@sgul.ac.uk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Lara Crawford,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mrclid@lshtm.ac.uk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8" name="Picture 4" descr="St George&amp;#39;s, University of London | jobs.ac.uk">
            <a:extLst>
              <a:ext uri="{FF2B5EF4-FFF2-40B4-BE49-F238E27FC236}">
                <a16:creationId xmlns:a16="http://schemas.microsoft.com/office/drawing/2014/main" id="{55E23D7C-2C2D-6845-9B59-96829065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7" y="5288713"/>
            <a:ext cx="2099356" cy="10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7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A63C-10C7-CF43-BD9A-A3851C1E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Bursaries for students from LMICs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E410-77C5-5C42-802C-7232D37C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 whose fee status is determined as ‘overseas’ will be required to cover the difference (~£15,000-20,000) between the UKRI tuition fee rate and the institutional ‘Overseas’ tuition fee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UKRI policy requires that this must come from other sources of funding (i.e., alternative scholarship or bursary, but not personal funds).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Up to three applicants from LMICs </a:t>
            </a:r>
            <a:r>
              <a:rPr lang="en-US" dirty="0"/>
              <a:t>will be eligible for a bursary from their institution (LSHTM or SGUL) to cover the difference of fees.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80D25BE6-FAD9-8D43-B64D-D0E7826C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9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7E7D-C155-B949-B192-DCA975B0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support for student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E899-CD5D-5E49-914E-255D43A4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diversity on interview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Post-acceptance mentoring, esp. for 1+4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for student </a:t>
            </a:r>
            <a:r>
              <a:rPr lang="en-US" dirty="0" err="1"/>
              <a:t>carers</a:t>
            </a:r>
            <a:r>
              <a:rPr lang="en-US" dirty="0"/>
              <a:t> (e.g., helping to facilitate switch to part-time study if needed and possible)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monitoring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 intersectional lens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only admissions, but also student attainment once in the program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Quantitative and qualitative information about student experience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924AC4FB-8900-9E48-9AB0-84BA41E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1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297B-21E0-4C46-B0A7-8846920E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potential 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E512-AF6C-F44F-9555-B28DD44A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727200"/>
            <a:ext cx="10969943" cy="4296227"/>
          </a:xfrm>
        </p:spPr>
        <p:txBody>
          <a:bodyPr/>
          <a:lstStyle/>
          <a:p>
            <a:r>
              <a:rPr lang="en-US" b="1" dirty="0"/>
              <a:t>Participating as a potential supervisor in the MRC DTP is a privilege. </a:t>
            </a:r>
          </a:p>
          <a:p>
            <a:endParaRPr lang="en-US" dirty="0"/>
          </a:p>
          <a:p>
            <a:r>
              <a:rPr lang="en-US" dirty="0"/>
              <a:t>We expect potential supervisors to approach their roles with </a:t>
            </a:r>
            <a:r>
              <a:rPr lang="en-US" b="1" dirty="0"/>
              <a:t>respect for all applicants </a:t>
            </a:r>
            <a:r>
              <a:rPr lang="en-US" dirty="0"/>
              <a:t>and </a:t>
            </a:r>
            <a:r>
              <a:rPr lang="en-US" b="1" dirty="0"/>
              <a:t>a sense of personal responsibility </a:t>
            </a:r>
            <a:r>
              <a:rPr lang="en-US" dirty="0"/>
              <a:t>to furthering the </a:t>
            </a:r>
            <a:r>
              <a:rPr lang="en-US" dirty="0" err="1"/>
              <a:t>programme’s</a:t>
            </a:r>
            <a:r>
              <a:rPr lang="en-US" dirty="0"/>
              <a:t> EDI and widening participation strategy.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84753054-099C-BA44-BD68-F1F4B28B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1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87F7-F641-094F-80A9-96F50B28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potential 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1ACD-285B-F641-B505-D56DD624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Before you meet with students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your own unconscious biases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strategies for how you can mitigate the impact of any biases (e.g., develop standard email responses or meeting lengths with students)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When you meet with students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Keep in mind that your interactions (positive or negative) with prospective students can have a lasting impact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 aware of the power dynamics.  Create a respectful environment where students can feel comfortable asking questions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Think about how you can play a role in demystifying the transition to postgraduate studies</a:t>
            </a:r>
          </a:p>
          <a:p>
            <a:endParaRPr lang="en-US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99286A42-8087-7A45-B865-1C6CC93D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0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8019-C32A-994A-993E-A5BB0538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potential 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DC86-D3A2-9C43-90F7-E8149A20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When developing research proposals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pointing potential applicants to example papers in the literature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providing verbal or email feedback to applicants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edit applicants’ proposals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When reviewing applications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a holistic approach to your review.  Alongside traditional measures of academic achievement, consider the additional strengths and lived experiences that an applicant may bring to a project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an applicant’s potential.  Think of the applicant beyond just a single snapshot in time and consider their trajectory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Remember that a 1+4 studentship is a possibility if additional training is needed to succeed in the doctoral project</a:t>
            </a:r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D9B0DCBF-87EB-4541-B48B-146FCD87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5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4A0B03-57AA-234E-A720-19EB0004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St George&amp;#39;s, University of London | jobs.ac.uk">
            <a:extLst>
              <a:ext uri="{FF2B5EF4-FFF2-40B4-BE49-F238E27FC236}">
                <a16:creationId xmlns:a16="http://schemas.microsoft.com/office/drawing/2014/main" id="{5ECFB6C5-4E32-364E-9D9A-28ADEDA9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94" y="53861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7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0CB6-12EE-B841-8075-7DF99D6B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 or to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D81B-3E00-5944-9B3E-889AE7C7B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https://mrc-lid.lshtm.ac.uk/</a:t>
            </a:r>
            <a:endParaRPr lang="en-US" dirty="0"/>
          </a:p>
          <a:p>
            <a:endParaRPr lang="en-US" dirty="0">
              <a:hlinkClick r:id="rId3"/>
            </a:endParaRPr>
          </a:p>
          <a:p>
            <a:r>
              <a:rPr lang="en-US" dirty="0"/>
              <a:t>MRC LID Administrator – Lara Crawford, </a:t>
            </a:r>
            <a:r>
              <a:rPr lang="en-US" dirty="0">
                <a:hlinkClick r:id="rId3"/>
              </a:rPr>
              <a:t>mrclid@lshtm.ac.uk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LSHTM Academic Lead – Prof. Neil Pearce, </a:t>
            </a:r>
            <a:r>
              <a:rPr lang="en-US" dirty="0">
                <a:hlinkClick r:id="rId4"/>
              </a:rPr>
              <a:t>neil.pearce@lshtm.ac.uk</a:t>
            </a:r>
            <a:endParaRPr lang="en-US" dirty="0"/>
          </a:p>
          <a:p>
            <a:r>
              <a:rPr lang="en-US" dirty="0"/>
              <a:t>SGUL Academic Lead – Dr. Carwyn Hooper, </a:t>
            </a:r>
            <a:r>
              <a:rPr lang="en-US" dirty="0">
                <a:hlinkClick r:id="rId5"/>
              </a:rPr>
              <a:t>chooper@sgul.ac.uk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LSHTM EDI Lead – Dr. Elizabeth </a:t>
            </a:r>
            <a:r>
              <a:rPr lang="en-US" dirty="0" err="1"/>
              <a:t>Brickley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elizabeth.brickley@lshtm.ac.uk</a:t>
            </a:r>
            <a:endParaRPr lang="en-US" dirty="0"/>
          </a:p>
          <a:p>
            <a:r>
              <a:rPr lang="en-US" dirty="0"/>
              <a:t>SGUL EDI Lead </a:t>
            </a:r>
            <a:r>
              <a:rPr lang="en-US"/>
              <a:t>– Dr. </a:t>
            </a:r>
            <a:r>
              <a:rPr lang="en-US" dirty="0"/>
              <a:t>Vanessa Ho, </a:t>
            </a:r>
            <a:r>
              <a:rPr lang="en-US" dirty="0">
                <a:hlinkClick r:id="rId7"/>
              </a:rPr>
              <a:t>vho@sgul.ac.uk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B6ED3D21-DA97-3642-9645-A69A5F40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441" y="1303796"/>
            <a:ext cx="6470233" cy="4420973"/>
          </a:xfrm>
        </p:spPr>
        <p:txBody>
          <a:bodyPr/>
          <a:lstStyle/>
          <a:p>
            <a:r>
              <a:rPr lang="en-GB" b="1" dirty="0"/>
              <a:t>Partnership between LSHTM &amp; St. George’s, University of London (SGUL)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Builds on successes of 7-year doctoral training partnership, which has administered 66 studentships.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Awards up to nine notional PhD studentships per year.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Standard studentships of 4 years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1+4 option of Master’s then 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Covers: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Tuition fees &amp; stipend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Annual funding for research training, travel, and conference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Competitive flexible funding for fieldwork, public engagement projects,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support for 3-month internship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0B46D-3DF9-D046-993D-E2AC9EFC0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6" y="4165155"/>
            <a:ext cx="3275568" cy="2154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62B32-2ABE-654D-8CA9-C06FB3A31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63" y="1759216"/>
            <a:ext cx="3275567" cy="2175180"/>
          </a:xfrm>
          <a:prstGeom prst="rect">
            <a:avLst/>
          </a:prstGeom>
        </p:spPr>
      </p:pic>
      <p:pic>
        <p:nvPicPr>
          <p:cNvPr id="8" name="Picture 4" descr="St George&amp;#39;s, University of London | jobs.ac.uk">
            <a:extLst>
              <a:ext uri="{FF2B5EF4-FFF2-40B4-BE49-F238E27FC236}">
                <a16:creationId xmlns:a16="http://schemas.microsoft.com/office/drawing/2014/main" id="{9CCDB83F-2FC2-B44E-885B-E5C1D631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8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945E-D861-E442-A91B-F4BA026A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MRC LID DTP Themes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150D5B-D5DD-104F-84D4-9B7627287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442961"/>
              </p:ext>
            </p:extLst>
          </p:nvPr>
        </p:nvGraphicFramePr>
        <p:xfrm>
          <a:off x="609441" y="2039815"/>
          <a:ext cx="10676706" cy="440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5936D9-3FDE-EF44-B7DF-18C78AFE8CF7}"/>
              </a:ext>
            </a:extLst>
          </p:cNvPr>
          <p:cNvSpPr txBox="1"/>
          <p:nvPr/>
        </p:nvSpPr>
        <p:spPr>
          <a:xfrm>
            <a:off x="713440" y="1324707"/>
            <a:ext cx="1076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Student-centered, interdisciplinary projects with a uniquely international focus</a:t>
            </a:r>
          </a:p>
          <a:p>
            <a:endParaRPr lang="en-US" sz="2400" b="1" dirty="0"/>
          </a:p>
        </p:txBody>
      </p:sp>
      <p:pic>
        <p:nvPicPr>
          <p:cNvPr id="7" name="Picture 4" descr="St George&amp;#39;s, University of London | jobs.ac.uk">
            <a:extLst>
              <a:ext uri="{FF2B5EF4-FFF2-40B4-BE49-F238E27FC236}">
                <a16:creationId xmlns:a16="http://schemas.microsoft.com/office/drawing/2014/main" id="{3E7BCBA9-BBEC-0B46-8397-4FC5EA1F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653B-E98A-434E-944A-9E5290AA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mrc-lid.lshtm.ac.uk</a:t>
            </a:r>
            <a:endParaRPr lang="en-US" dirty="0"/>
          </a:p>
        </p:txBody>
      </p:sp>
      <p:pic>
        <p:nvPicPr>
          <p:cNvPr id="8" name="Content Placeholder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1FCA45C-FB26-954A-A124-183DABD0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259" y="1477963"/>
            <a:ext cx="8846306" cy="4821237"/>
          </a:xfrm>
        </p:spPr>
      </p:pic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FFF3AEE9-3CAE-C345-A0BA-A901D0F2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6BAF-F569-8A4F-88AB-64E18DAD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91C28-6FD8-6842-B9EB-CF026F0E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477818"/>
            <a:ext cx="109699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strategy adopts a proactive approach to EDI with a firm commitment to anti-racism and to </a:t>
            </a:r>
            <a:r>
              <a:rPr lang="en-US" b="1" dirty="0" err="1"/>
              <a:t>decolonising</a:t>
            </a:r>
            <a:r>
              <a:rPr lang="en-US" b="1" dirty="0"/>
              <a:t> global public health research.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Mandating training </a:t>
            </a:r>
            <a:r>
              <a:rPr lang="en-US" sz="2000" dirty="0"/>
              <a:t>for supervisors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Widening recruitment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Expanded links with Post ‘92 Universities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Open Days and social media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Taking positive action </a:t>
            </a:r>
            <a:r>
              <a:rPr lang="en-GB" sz="2000" dirty="0"/>
              <a:t>to recruit and support historically underrepresented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Ring-fenced 1+4 scheme for UK minority ethnic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Pre- and post-acceptance mentoring by EDI leads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Increasing diversity </a:t>
            </a:r>
            <a:r>
              <a:rPr lang="en-GB" sz="2000" dirty="0"/>
              <a:t>on interview panels and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Providing bursaries </a:t>
            </a:r>
            <a:r>
              <a:rPr lang="en-GB" sz="2000" dirty="0"/>
              <a:t>to students from LMICs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Creating flexible opportunities </a:t>
            </a:r>
            <a:r>
              <a:rPr lang="en-GB" sz="2000" dirty="0"/>
              <a:t>to support student carers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Using data and student engagement to monitor and evaluate </a:t>
            </a:r>
            <a:r>
              <a:rPr lang="en-GB" sz="2000" dirty="0"/>
              <a:t>impact of EDI strategy</a:t>
            </a:r>
          </a:p>
        </p:txBody>
      </p:sp>
      <p:pic>
        <p:nvPicPr>
          <p:cNvPr id="5" name="Picture 4" descr="St George&amp;#39;s, University of London | jobs.ac.uk">
            <a:extLst>
              <a:ext uri="{FF2B5EF4-FFF2-40B4-BE49-F238E27FC236}">
                <a16:creationId xmlns:a16="http://schemas.microsoft.com/office/drawing/2014/main" id="{5A191253-143E-F045-80EA-19AB6C9D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5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A8C9-C42E-814C-8B50-A5244C4B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training for 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5DDC-2F4A-5842-854C-F27B7AA72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Overview of MRC LID &amp; expectations for supervisors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24 Sept 2021 and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Equality, diversity, and inclusion (EDI) and unconscious bias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24 Sept 2021, 27 Sept 2021, and TBD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Microaggressions and being an active bystander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4 Oct 2021, 7 Oct 2021, and 13 Oct 2021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b="1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5E0921A2-9F6E-9C46-9039-5967D5E9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6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7A40-A1CE-634F-AFDD-5FB34871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 in project proposal submission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A3E2CA-473B-5F40-A5C4-2ED27DA1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31" b="3684"/>
          <a:stretch/>
        </p:blipFill>
        <p:spPr>
          <a:xfrm>
            <a:off x="5582266" y="3295548"/>
            <a:ext cx="6449642" cy="2543175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50EC6D7-2074-E74C-B3CB-78B79E04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" y="3082311"/>
            <a:ext cx="5496831" cy="2969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9C8DF-3A40-4E47-8FCB-D21BA1C4FB89}"/>
              </a:ext>
            </a:extLst>
          </p:cNvPr>
          <p:cNvSpPr txBox="1"/>
          <p:nvPr/>
        </p:nvSpPr>
        <p:spPr>
          <a:xfrm>
            <a:off x="385763" y="1243013"/>
            <a:ext cx="1147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Potential supervisors will submit projects by 13 Oct 2021.  </a:t>
            </a:r>
          </a:p>
          <a:p>
            <a:endParaRPr lang="en-US" sz="2400" b="1" dirty="0"/>
          </a:p>
          <a:p>
            <a:r>
              <a:rPr lang="en-US" sz="2400" b="1" dirty="0"/>
              <a:t>A new section of the application asks for reflection on widening participation &amp; EDI.</a:t>
            </a:r>
          </a:p>
        </p:txBody>
      </p:sp>
      <p:pic>
        <p:nvPicPr>
          <p:cNvPr id="6" name="Picture 4" descr="St George&amp;#39;s, University of London | jobs.ac.uk">
            <a:extLst>
              <a:ext uri="{FF2B5EF4-FFF2-40B4-BE49-F238E27FC236}">
                <a16:creationId xmlns:a16="http://schemas.microsoft.com/office/drawing/2014/main" id="{977F94FD-0F66-4543-900F-BA476360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C3A8-F46A-8C45-B056-2E604D5D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D7C7-5777-0845-9F33-3FD3EDAA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Raising awareness of ring-fenced scheme for up to three 1+4 studentships per year for UK students from ethnic minority backgrounds.</a:t>
            </a:r>
          </a:p>
          <a:p>
            <a:endParaRPr lang="en-US" b="1" dirty="0"/>
          </a:p>
          <a:p>
            <a:r>
              <a:rPr lang="en-US" b="1" dirty="0"/>
              <a:t>Current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LSHTM Alumni Network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Education Race Action Group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Leading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HDR UK Black Interns </a:t>
            </a:r>
            <a:r>
              <a:rPr lang="en-US" dirty="0" err="1"/>
              <a:t>Programme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Future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are working to expand links to Post ‘92 Universities</a:t>
            </a:r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196B4028-3FDE-D84D-85F6-33048953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6270-C6B4-6943-B9C3-BF98DF68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71F65-D779-9A4B-BEAD-5FE7C6BC8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current RD students and Doctoral College to develop Open Day.</a:t>
            </a:r>
          </a:p>
          <a:p>
            <a:endParaRPr lang="en-US" dirty="0"/>
          </a:p>
          <a:p>
            <a:r>
              <a:rPr lang="en-US" b="1" dirty="0"/>
              <a:t>Primary Aim:  Widen participation through focus on transferable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Presentations - not only provide overview of this program, but also disseminate more general information, e.g.: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Top tips on writing a personal statement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expected in a research proposal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kinds of questions might you expect in an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Opportunities for 1:1 support &amp; mentoring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4" name="Picture 4" descr="St George&amp;#39;s, University of London | jobs.ac.uk">
            <a:extLst>
              <a:ext uri="{FF2B5EF4-FFF2-40B4-BE49-F238E27FC236}">
                <a16:creationId xmlns:a16="http://schemas.microsoft.com/office/drawing/2014/main" id="{74BC0D04-FF43-9A4C-9610-0DC8E414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08" y="102985"/>
            <a:ext cx="1776890" cy="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34907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8C6E62334A94BB5CB813FB9F611CC" ma:contentTypeVersion="6" ma:contentTypeDescription="Create a new document." ma:contentTypeScope="" ma:versionID="e12cfd2ae9371a3c8d8678a6e2e289fe">
  <xsd:schema xmlns:xsd="http://www.w3.org/2001/XMLSchema" xmlns:xs="http://www.w3.org/2001/XMLSchema" xmlns:p="http://schemas.microsoft.com/office/2006/metadata/properties" xmlns:ns1="http://schemas.microsoft.com/sharepoint/v3" xmlns:ns2="6a164dda-3779-4169-b957-e287451f6523" xmlns:ns3="9bdb08a2-f062-45d7-99c0-a08565638663" targetNamespace="http://schemas.microsoft.com/office/2006/metadata/properties" ma:root="true" ma:fieldsID="a79ed515739dbbfc8be9db6f9ec80cf0" ns1:_="" ns2:_="" ns3:_="">
    <xsd:import namespace="http://schemas.microsoft.com/sharepoint/v3"/>
    <xsd:import namespace="6a164dda-3779-4169-b957-e287451f6523"/>
    <xsd:import namespace="9bdb08a2-f062-45d7-99c0-a085656386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Visibility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8207403b-203c-4ed3-95cd-88a8521891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3ac801a-ce66-4776-b998-9c2b2735c52b}" ma:internalName="TaxCatchAll" ma:showField="CatchAllData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3ac801a-ce66-4776-b998-9c2b2735c52b}" ma:internalName="TaxCatchAllLabel" ma:readOnly="true" ma:showField="CatchAllDataLabel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sibility" ma:index="14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08a2-f062-45d7-99c0-a08565638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207403b-203c-4ed3-95cd-88a852189123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TaxCatchAll xmlns="6a164dda-3779-4169-b957-e287451f6523"/>
    <TaxKeywordTaxHTField xmlns="6a164dda-3779-4169-b957-e287451f6523">
      <Terms xmlns="http://schemas.microsoft.com/office/infopath/2007/PartnerControls"/>
    </TaxKeywordTaxHTField>
    <Visibility xmlns="6a164dda-3779-4169-b957-e287451f6523">Internal</Visibility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5A0809-97D7-4A7A-A0F5-09EDEA346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164dda-3779-4169-b957-e287451f6523"/>
    <ds:schemaRef ds:uri="9bdb08a2-f062-45d7-99c0-a08565638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2D809-2B93-436A-BFE9-9EC5BA734A6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03DB7C4-B504-4DE2-8830-E328FB29EBF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916AE93-294F-464B-BE8B-23C0FD485122}">
  <ds:schemaRefs>
    <ds:schemaRef ds:uri="http://schemas.microsoft.com/office/2006/metadata/properties"/>
    <ds:schemaRef ds:uri="http://purl.org/dc/terms/"/>
    <ds:schemaRef ds:uri="6a164dda-3779-4169-b957-e287451f6523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bdb08a2-f062-45d7-99c0-a085656386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1082</Words>
  <Application>Microsoft Office PowerPoint</Application>
  <PresentationFormat>Custom</PresentationFormat>
  <Paragraphs>125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Corbel</vt:lpstr>
      <vt:lpstr>merriweather</vt:lpstr>
      <vt:lpstr>open sans</vt:lpstr>
      <vt:lpstr>Main_Presentation_Title_Page</vt:lpstr>
      <vt:lpstr>MRC London Intercollegiate Doctoral Training Partnership Studentships</vt:lpstr>
      <vt:lpstr>Program Overview</vt:lpstr>
      <vt:lpstr>MRC LID DTP Themes</vt:lpstr>
      <vt:lpstr>mrc-lid.lshtm.ac.uk</vt:lpstr>
      <vt:lpstr>EDI Strategy</vt:lpstr>
      <vt:lpstr>Mandatory training for supervisors</vt:lpstr>
      <vt:lpstr>EDI in project proposal submission</vt:lpstr>
      <vt:lpstr>Student recruitment</vt:lpstr>
      <vt:lpstr>Open day</vt:lpstr>
      <vt:lpstr>Bursaries for students from LMICs</vt:lpstr>
      <vt:lpstr>Additional support for student experience</vt:lpstr>
      <vt:lpstr>Expectations for potential supervisors</vt:lpstr>
      <vt:lpstr>Expectations for potential supervisors</vt:lpstr>
      <vt:lpstr>Expectations for potential supervisors</vt:lpstr>
      <vt:lpstr>Questions?</vt:lpstr>
      <vt:lpstr>For more information or to 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Lara Crawford</dc:creator>
  <cp:lastModifiedBy>Lara Crawford</cp:lastModifiedBy>
  <cp:revision>52</cp:revision>
  <dcterms:created xsi:type="dcterms:W3CDTF">2017-08-07T14:02:54Z</dcterms:created>
  <dcterms:modified xsi:type="dcterms:W3CDTF">2021-09-24T14:04:39Z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0x010100D908C6E62334A94BB5CB813FB9F611CC</vt:lpwstr>
  </property>
</Properties>
</file>