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0" r:id="rId5"/>
    <p:sldId id="266"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72"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2CA7-3DF9-7D1F-B58E-AD0248DF87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4BA0F4-5F39-39D1-F3AC-239EBBDDC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51747F-F196-1885-2AB7-888C293ACAC1}"/>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EF486AEA-25F2-5C6E-7B85-A8BFEDB95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3DD188-0D8E-52F8-6D7C-F3A8BB4713B0}"/>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238786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AE9B-107B-D8F2-EF38-FEF72C4A89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3061D4-7793-1FF8-6B96-4D220D9E9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96EEA1-A206-E119-8414-F89BFF0B9760}"/>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F20A149A-E20F-E8DD-ADE6-D5AECC8082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F82A9E-DC7A-40EA-AD70-4408E1D38CE6}"/>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424277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8809B3-80A8-A99E-7873-AC09014456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BE64D5-6D50-C097-FFD7-590F62ACBF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8254CD-E2EF-8453-71F6-2CB301812714}"/>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1F235454-C55A-C1BE-F364-2568309022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7ED73C-6457-2CD1-3AE3-17231B7B717F}"/>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190802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582C-2475-1B48-DDDE-4CD475A95C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059876-2811-CC9C-60D3-B8FC24EB1F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E823F2-05B4-3B3B-51A1-207745FA6394}"/>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E50177C1-761C-6EAE-4AB3-F74778C578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4D3C7E-BBA9-4DD8-9804-A88CC7078431}"/>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219133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76254-D7E4-C0EA-4B0C-4B5AC4BF5E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0159E3-595C-CDC0-F5AB-74984CE78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7DCFBF-B630-56B5-1A9F-6B5F019714BA}"/>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14CBB111-CF73-73FB-44C2-EF58A34189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DA1011-8C77-7536-B6C8-5A06B847389A}"/>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75037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06FD-C5A0-91E9-396D-854F268ECD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7EB9CD-5003-0B15-7F92-C42FA39D17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206FEE-96E3-97CE-97EA-1B77929628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D60BA0-D79F-2A48-65D1-A0008C74D1A6}"/>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6" name="Footer Placeholder 5">
            <a:extLst>
              <a:ext uri="{FF2B5EF4-FFF2-40B4-BE49-F238E27FC236}">
                <a16:creationId xmlns:a16="http://schemas.microsoft.com/office/drawing/2014/main" id="{E5EAD00F-C931-C480-41CF-E72340AD51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A91430-5740-3497-0339-81155EEDAD76}"/>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52474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6F8E-3876-F095-9E36-C4450BDE84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DFDBD3-F9E3-10E4-2C6C-638B85928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201FEE-2A5B-6B0A-BCCF-94BE39923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A65775-A85E-C135-CF38-256AEF1CE8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FF36E2-4DA3-E460-F81B-074C93D59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B0D3EED-85E8-1AAC-57B1-5B1D6209DF07}"/>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8" name="Footer Placeholder 7">
            <a:extLst>
              <a:ext uri="{FF2B5EF4-FFF2-40B4-BE49-F238E27FC236}">
                <a16:creationId xmlns:a16="http://schemas.microsoft.com/office/drawing/2014/main" id="{F592FE91-B130-0528-BD6C-393221F7ED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1C9116-8303-7B63-1DD0-CC063EF1C967}"/>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341978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6A2E8-5678-A1FC-8BFB-CBE79B6D30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CC30DF-0296-58F5-3B3A-425868940231}"/>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4" name="Footer Placeholder 3">
            <a:extLst>
              <a:ext uri="{FF2B5EF4-FFF2-40B4-BE49-F238E27FC236}">
                <a16:creationId xmlns:a16="http://schemas.microsoft.com/office/drawing/2014/main" id="{D9B3C6FC-1E33-EFAC-E16A-9ACCE0C035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9EC034-9D58-5218-72E9-1560783B4E36}"/>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291136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3E40FD-3A79-BBB0-CC48-BBBDADC86971}"/>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3" name="Footer Placeholder 2">
            <a:extLst>
              <a:ext uri="{FF2B5EF4-FFF2-40B4-BE49-F238E27FC236}">
                <a16:creationId xmlns:a16="http://schemas.microsoft.com/office/drawing/2014/main" id="{2BBAF804-38C8-D234-3FC6-7142B2D6E1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26C529-4A85-2837-884F-E92875696403}"/>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362804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F393-F580-C1E3-988A-CBEB43453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7E4A54-C0B0-9BFD-9EF2-D1709EDAEC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405FA8-8FE7-4FF4-4FDB-6D05DC705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1D8E4-0530-30AC-9796-6AA1A86F52A1}"/>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6" name="Footer Placeholder 5">
            <a:extLst>
              <a:ext uri="{FF2B5EF4-FFF2-40B4-BE49-F238E27FC236}">
                <a16:creationId xmlns:a16="http://schemas.microsoft.com/office/drawing/2014/main" id="{87FB5446-FDCF-939E-9E87-4DBCDF0C38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9B704B-C19B-A168-81B7-57E91AF63A08}"/>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308364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DD915-681C-1667-F01E-DD1E7E85F9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689B9C-F743-1B2D-B517-593F8A4AD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3F3FD0-4BA2-325C-704C-AF66E11C6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62E0D-A4E7-18D7-5F94-53261EC6C07D}"/>
              </a:ext>
            </a:extLst>
          </p:cNvPr>
          <p:cNvSpPr>
            <a:spLocks noGrp="1"/>
          </p:cNvSpPr>
          <p:nvPr>
            <p:ph type="dt" sz="half" idx="10"/>
          </p:nvPr>
        </p:nvSpPr>
        <p:spPr/>
        <p:txBody>
          <a:bodyPr/>
          <a:lstStyle/>
          <a:p>
            <a:fld id="{EAFBAA22-FBC3-4214-8AAE-9EB1CA318C40}" type="datetimeFigureOut">
              <a:rPr lang="en-GB" smtClean="0"/>
              <a:t>27/11/2023</a:t>
            </a:fld>
            <a:endParaRPr lang="en-GB"/>
          </a:p>
        </p:txBody>
      </p:sp>
      <p:sp>
        <p:nvSpPr>
          <p:cNvPr id="6" name="Footer Placeholder 5">
            <a:extLst>
              <a:ext uri="{FF2B5EF4-FFF2-40B4-BE49-F238E27FC236}">
                <a16:creationId xmlns:a16="http://schemas.microsoft.com/office/drawing/2014/main" id="{A0C9A3DC-C787-35CE-EE47-00AE10DD0E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F873AA-342D-E64C-9693-EFF988D6F6D6}"/>
              </a:ext>
            </a:extLst>
          </p:cNvPr>
          <p:cNvSpPr>
            <a:spLocks noGrp="1"/>
          </p:cNvSpPr>
          <p:nvPr>
            <p:ph type="sldNum" sz="quarter" idx="12"/>
          </p:nvPr>
        </p:nvSpPr>
        <p:spPr/>
        <p:txBody>
          <a:bodyPr/>
          <a:lstStyle/>
          <a:p>
            <a:fld id="{4C68B623-38F1-47FD-8DFC-0A2950CF089E}" type="slidenum">
              <a:rPr lang="en-GB" smtClean="0"/>
              <a:t>‹#›</a:t>
            </a:fld>
            <a:endParaRPr lang="en-GB"/>
          </a:p>
        </p:txBody>
      </p:sp>
    </p:spTree>
    <p:extLst>
      <p:ext uri="{BB962C8B-B14F-4D97-AF65-F5344CB8AC3E}">
        <p14:creationId xmlns:p14="http://schemas.microsoft.com/office/powerpoint/2010/main" val="319853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2D67C0-4C6C-677D-070C-F7DA33203B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6BF71F-31E7-04D8-1EFD-64547CA32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834AD-C199-ADD7-08C0-9EEE5EA390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BAA22-FBC3-4214-8AAE-9EB1CA318C40}" type="datetimeFigureOut">
              <a:rPr lang="en-GB" smtClean="0"/>
              <a:t>27/11/2023</a:t>
            </a:fld>
            <a:endParaRPr lang="en-GB"/>
          </a:p>
        </p:txBody>
      </p:sp>
      <p:sp>
        <p:nvSpPr>
          <p:cNvPr id="5" name="Footer Placeholder 4">
            <a:extLst>
              <a:ext uri="{FF2B5EF4-FFF2-40B4-BE49-F238E27FC236}">
                <a16:creationId xmlns:a16="http://schemas.microsoft.com/office/drawing/2014/main" id="{6E54C795-35EE-67E6-3149-04CDC7329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CB5F0D-E9C7-BD3A-F89C-76C3B9644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8B623-38F1-47FD-8DFC-0A2950CF089E}" type="slidenum">
              <a:rPr lang="en-GB" smtClean="0"/>
              <a:t>‹#›</a:t>
            </a:fld>
            <a:endParaRPr lang="en-GB"/>
          </a:p>
        </p:txBody>
      </p:sp>
    </p:spTree>
    <p:extLst>
      <p:ext uri="{BB962C8B-B14F-4D97-AF65-F5344CB8AC3E}">
        <p14:creationId xmlns:p14="http://schemas.microsoft.com/office/powerpoint/2010/main" val="287418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matthew.chico@lshtm.ac.uk" TargetMode="External"/><Relationship Id="rId4" Type="http://schemas.openxmlformats.org/officeDocument/2006/relationships/hyperlink" Target="mailto:akhalil@sgul.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akhalil@sgul.ac.uk"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matthew.chico@lshtm.ac.uk"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linicaltrials.gov/study/NCT04189744" TargetMode="External"/><Relationship Id="rId4" Type="http://schemas.openxmlformats.org/officeDocument/2006/relationships/hyperlink" Target="https://clinicaltrials.gov/study/NCT0320817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1770A3-A320-BE1D-B9CD-C6793555AB89}"/>
              </a:ext>
            </a:extLst>
          </p:cNvPr>
          <p:cNvSpPr>
            <a:spLocks noGrp="1"/>
          </p:cNvSpPr>
          <p:nvPr>
            <p:ph type="subTitle" idx="1"/>
          </p:nvPr>
        </p:nvSpPr>
        <p:spPr>
          <a:xfrm>
            <a:off x="1367466" y="3094751"/>
            <a:ext cx="9682481" cy="2097722"/>
          </a:xfrm>
        </p:spPr>
        <p:txBody>
          <a:bodyPr>
            <a:normAutofit/>
          </a:bodyPr>
          <a:lstStyle/>
          <a:p>
            <a:pPr>
              <a:lnSpc>
                <a:spcPct val="100000"/>
              </a:lnSpc>
            </a:pPr>
            <a:r>
              <a:rPr lang="en-US" sz="4000" dirty="0">
                <a:solidFill>
                  <a:schemeClr val="accent1"/>
                </a:solidFill>
                <a:latin typeface="Abadi" panose="020B0604020104020204" pitchFamily="34" charset="0"/>
              </a:rPr>
              <a:t>Preventing growth restriction and preterm birth in countries with a high infectious disease burden </a:t>
            </a:r>
          </a:p>
          <a:p>
            <a:pPr>
              <a:lnSpc>
                <a:spcPct val="110000"/>
              </a:lnSpc>
              <a:spcBef>
                <a:spcPts val="0"/>
              </a:spcBef>
            </a:pPr>
            <a:endParaRPr lang="en-US" sz="3200" dirty="0">
              <a:latin typeface="Abadi" panose="020B0604020104020204" pitchFamily="34" charset="0"/>
            </a:endParaRPr>
          </a:p>
        </p:txBody>
      </p:sp>
      <p:grpSp>
        <p:nvGrpSpPr>
          <p:cNvPr id="12" name="Group 11">
            <a:extLst>
              <a:ext uri="{FF2B5EF4-FFF2-40B4-BE49-F238E27FC236}">
                <a16:creationId xmlns:a16="http://schemas.microsoft.com/office/drawing/2014/main" id="{8F563DF6-EE0D-ED4A-03F0-1186D66C1D88}"/>
              </a:ext>
            </a:extLst>
          </p:cNvPr>
          <p:cNvGrpSpPr/>
          <p:nvPr/>
        </p:nvGrpSpPr>
        <p:grpSpPr>
          <a:xfrm>
            <a:off x="972931" y="57745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15" name="Subtitle 2">
            <a:extLst>
              <a:ext uri="{FF2B5EF4-FFF2-40B4-BE49-F238E27FC236}">
                <a16:creationId xmlns:a16="http://schemas.microsoft.com/office/drawing/2014/main" id="{ACC7A9CB-B108-BB19-7873-1D0FA4810918}"/>
              </a:ext>
            </a:extLst>
          </p:cNvPr>
          <p:cNvSpPr txBox="1">
            <a:spLocks/>
          </p:cNvSpPr>
          <p:nvPr/>
        </p:nvSpPr>
        <p:spPr>
          <a:xfrm>
            <a:off x="1530026" y="5045471"/>
            <a:ext cx="9682481" cy="209772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pPr>
            <a:endParaRPr lang="en-US" sz="3200" dirty="0">
              <a:latin typeface="Abadi" panose="020B0604020104020204" pitchFamily="34" charset="0"/>
            </a:endParaRPr>
          </a:p>
          <a:p>
            <a:pPr>
              <a:lnSpc>
                <a:spcPct val="110000"/>
              </a:lnSpc>
              <a:spcBef>
                <a:spcPts val="0"/>
              </a:spcBef>
            </a:pPr>
            <a:r>
              <a:rPr lang="en-US" sz="2800" dirty="0">
                <a:latin typeface="Abadi" panose="020B0604020104020204" pitchFamily="34" charset="0"/>
              </a:rPr>
              <a:t>Dr Matthew Chico (LSHTM) and Prof Asma Khalil (SGUL)</a:t>
            </a:r>
            <a:endParaRPr lang="en-GB" sz="2800" dirty="0">
              <a:latin typeface="Abadi" panose="020B0604020104020204" pitchFamily="34" charset="0"/>
            </a:endParaRPr>
          </a:p>
        </p:txBody>
      </p:sp>
      <p:sp>
        <p:nvSpPr>
          <p:cNvPr id="2" name="TextBox 1">
            <a:extLst>
              <a:ext uri="{FF2B5EF4-FFF2-40B4-BE49-F238E27FC236}">
                <a16:creationId xmlns:a16="http://schemas.microsoft.com/office/drawing/2014/main" id="{A8644442-2D7C-25E5-30F4-F6EC335616F2}"/>
              </a:ext>
            </a:extLst>
          </p:cNvPr>
          <p:cNvSpPr txBox="1"/>
          <p:nvPr/>
        </p:nvSpPr>
        <p:spPr>
          <a:xfrm>
            <a:off x="7366384" y="6165888"/>
            <a:ext cx="2629246" cy="369332"/>
          </a:xfrm>
          <a:prstGeom prst="rect">
            <a:avLst/>
          </a:prstGeom>
          <a:noFill/>
        </p:spPr>
        <p:txBody>
          <a:bodyPr wrap="none" rtlCol="0">
            <a:spAutoFit/>
          </a:bodyPr>
          <a:lstStyle/>
          <a:p>
            <a:r>
              <a:rPr lang="fi-FI" dirty="0"/>
              <a:t>Email: </a:t>
            </a:r>
            <a:r>
              <a:rPr lang="fi-FI" dirty="0">
                <a:hlinkClick r:id="rId4"/>
              </a:rPr>
              <a:t>akhalil@sgul.ac.uk</a:t>
            </a:r>
            <a:r>
              <a:rPr lang="fi-FI" dirty="0"/>
              <a:t> </a:t>
            </a:r>
            <a:endParaRPr lang="en-GB" dirty="0"/>
          </a:p>
        </p:txBody>
      </p:sp>
      <p:sp>
        <p:nvSpPr>
          <p:cNvPr id="4" name="TextBox 3">
            <a:extLst>
              <a:ext uri="{FF2B5EF4-FFF2-40B4-BE49-F238E27FC236}">
                <a16:creationId xmlns:a16="http://schemas.microsoft.com/office/drawing/2014/main" id="{55666A45-A0DC-C1DF-DC7A-459F27554038}"/>
              </a:ext>
            </a:extLst>
          </p:cNvPr>
          <p:cNvSpPr txBox="1"/>
          <p:nvPr/>
        </p:nvSpPr>
        <p:spPr>
          <a:xfrm>
            <a:off x="2475437" y="6165888"/>
            <a:ext cx="3576941" cy="369332"/>
          </a:xfrm>
          <a:prstGeom prst="rect">
            <a:avLst/>
          </a:prstGeom>
          <a:noFill/>
        </p:spPr>
        <p:txBody>
          <a:bodyPr wrap="none" rtlCol="0">
            <a:spAutoFit/>
          </a:bodyPr>
          <a:lstStyle/>
          <a:p>
            <a:r>
              <a:rPr lang="fi-FI" dirty="0"/>
              <a:t>Email: </a:t>
            </a:r>
            <a:r>
              <a:rPr lang="fi-FI" dirty="0">
                <a:hlinkClick r:id="rId5"/>
              </a:rPr>
              <a:t>matthew.chico@lshtm.ac.uk</a:t>
            </a:r>
            <a:r>
              <a:rPr lang="fi-FI" dirty="0"/>
              <a:t>  </a:t>
            </a:r>
            <a:endParaRPr lang="en-GB" dirty="0"/>
          </a:p>
        </p:txBody>
      </p:sp>
    </p:spTree>
    <p:extLst>
      <p:ext uri="{BB962C8B-B14F-4D97-AF65-F5344CB8AC3E}">
        <p14:creationId xmlns:p14="http://schemas.microsoft.com/office/powerpoint/2010/main" val="299749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1770A3-A320-BE1D-B9CD-C6793555AB89}"/>
              </a:ext>
            </a:extLst>
          </p:cNvPr>
          <p:cNvSpPr>
            <a:spLocks noGrp="1"/>
          </p:cNvSpPr>
          <p:nvPr>
            <p:ph type="subTitle" idx="1"/>
          </p:nvPr>
        </p:nvSpPr>
        <p:spPr>
          <a:xfrm>
            <a:off x="1062666" y="869711"/>
            <a:ext cx="9682481" cy="2097722"/>
          </a:xfrm>
        </p:spPr>
        <p:txBody>
          <a:bodyPr>
            <a:normAutofit/>
          </a:bodyPr>
          <a:lstStyle/>
          <a:p>
            <a:pPr algn="l">
              <a:lnSpc>
                <a:spcPct val="110000"/>
              </a:lnSpc>
              <a:spcBef>
                <a:spcPts val="0"/>
              </a:spcBef>
            </a:pPr>
            <a:r>
              <a:rPr lang="en-US" sz="3600" dirty="0">
                <a:latin typeface="Abadi" panose="020B0604020104020204" pitchFamily="34" charset="0"/>
              </a:rPr>
              <a:t>Prof Asma Khalil</a:t>
            </a:r>
            <a:endParaRPr lang="en-GB" sz="3600" dirty="0">
              <a:latin typeface="Abadi" panose="020B0604020104020204" pitchFamily="34" charset="0"/>
            </a:endParaRPr>
          </a:p>
        </p:txBody>
      </p:sp>
      <p:pic>
        <p:nvPicPr>
          <p:cNvPr id="1026" name="Picture 2">
            <a:extLst>
              <a:ext uri="{FF2B5EF4-FFF2-40B4-BE49-F238E27FC236}">
                <a16:creationId xmlns:a16="http://schemas.microsoft.com/office/drawing/2014/main" id="{50866095-9EAC-9F58-3857-96C52816FC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9677" y="1450748"/>
            <a:ext cx="1875370" cy="20498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1B8BF95-5B8A-DDB4-C691-5BCE9FEF516C}"/>
              </a:ext>
            </a:extLst>
          </p:cNvPr>
          <p:cNvSpPr txBox="1"/>
          <p:nvPr/>
        </p:nvSpPr>
        <p:spPr>
          <a:xfrm>
            <a:off x="1062666" y="1748499"/>
            <a:ext cx="5927414" cy="4524315"/>
          </a:xfrm>
          <a:prstGeom prst="rect">
            <a:avLst/>
          </a:prstGeom>
          <a:noFill/>
        </p:spPr>
        <p:txBody>
          <a:bodyPr wrap="square" rtlCol="0">
            <a:spAutoFit/>
          </a:bodyPr>
          <a:lstStyle/>
          <a:p>
            <a:r>
              <a:rPr lang="en-GB" sz="2400" b="1" dirty="0"/>
              <a:t>Background</a:t>
            </a:r>
          </a:p>
          <a:p>
            <a:r>
              <a:rPr lang="en-GB" sz="2400" dirty="0"/>
              <a:t>Expert in </a:t>
            </a:r>
            <a:r>
              <a:rPr lang="en-GB" sz="2400" dirty="0" err="1"/>
              <a:t>fetal</a:t>
            </a:r>
            <a:r>
              <a:rPr lang="en-GB" sz="2400" dirty="0"/>
              <a:t> medicine, multiple (twin) pregnancy, prenatal screening, prenatal diagnosis, chorionic villus sampling, amniocentesis, obstetric ultrasound, Doppler assessment, </a:t>
            </a:r>
            <a:r>
              <a:rPr lang="en-GB" sz="2400" dirty="0" err="1"/>
              <a:t>fetal</a:t>
            </a:r>
            <a:r>
              <a:rPr lang="en-GB" sz="2400" dirty="0"/>
              <a:t> growth restriction, pre-eclampsia (hypertension in pregnancy), </a:t>
            </a:r>
            <a:r>
              <a:rPr lang="en-GB" sz="2400" dirty="0" err="1"/>
              <a:t>fetal</a:t>
            </a:r>
            <a:r>
              <a:rPr lang="en-GB" sz="2400" dirty="0"/>
              <a:t> therapy, laser treatment of twin-twin transfusion syndrome. </a:t>
            </a:r>
            <a:r>
              <a:rPr lang="en-US" sz="2400" dirty="0"/>
              <a:t>Research focus includes mixed methods, epidemiology, clinical trials, systematic reviews, and mixed methods process evaluation</a:t>
            </a:r>
            <a:endParaRPr lang="en-GB" sz="2400" dirty="0"/>
          </a:p>
        </p:txBody>
      </p:sp>
      <p:sp>
        <p:nvSpPr>
          <p:cNvPr id="4" name="TextBox 3">
            <a:extLst>
              <a:ext uri="{FF2B5EF4-FFF2-40B4-BE49-F238E27FC236}">
                <a16:creationId xmlns:a16="http://schemas.microsoft.com/office/drawing/2014/main" id="{62D7696C-9F3F-111F-876C-D8B79A289B71}"/>
              </a:ext>
            </a:extLst>
          </p:cNvPr>
          <p:cNvSpPr txBox="1"/>
          <p:nvPr/>
        </p:nvSpPr>
        <p:spPr>
          <a:xfrm>
            <a:off x="8625840" y="3641324"/>
            <a:ext cx="2629246" cy="369332"/>
          </a:xfrm>
          <a:prstGeom prst="rect">
            <a:avLst/>
          </a:prstGeom>
          <a:noFill/>
        </p:spPr>
        <p:txBody>
          <a:bodyPr wrap="none" rtlCol="0">
            <a:spAutoFit/>
          </a:bodyPr>
          <a:lstStyle/>
          <a:p>
            <a:r>
              <a:rPr lang="fi-FI" dirty="0"/>
              <a:t>Email: </a:t>
            </a:r>
            <a:r>
              <a:rPr lang="fi-FI" dirty="0">
                <a:hlinkClick r:id="rId3"/>
              </a:rPr>
              <a:t>akhalil@sgul.ac.uk</a:t>
            </a:r>
            <a:r>
              <a:rPr lang="fi-FI" dirty="0"/>
              <a:t> </a:t>
            </a:r>
            <a:endParaRPr lang="en-GB" dirty="0"/>
          </a:p>
        </p:txBody>
      </p:sp>
    </p:spTree>
    <p:extLst>
      <p:ext uri="{BB962C8B-B14F-4D97-AF65-F5344CB8AC3E}">
        <p14:creationId xmlns:p14="http://schemas.microsoft.com/office/powerpoint/2010/main" val="374750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1770A3-A320-BE1D-B9CD-C6793555AB89}"/>
              </a:ext>
            </a:extLst>
          </p:cNvPr>
          <p:cNvSpPr>
            <a:spLocks noGrp="1"/>
          </p:cNvSpPr>
          <p:nvPr>
            <p:ph type="subTitle" idx="1"/>
          </p:nvPr>
        </p:nvSpPr>
        <p:spPr>
          <a:xfrm>
            <a:off x="1062666" y="869711"/>
            <a:ext cx="9682481" cy="2097722"/>
          </a:xfrm>
        </p:spPr>
        <p:txBody>
          <a:bodyPr>
            <a:normAutofit/>
          </a:bodyPr>
          <a:lstStyle/>
          <a:p>
            <a:pPr algn="l">
              <a:lnSpc>
                <a:spcPct val="110000"/>
              </a:lnSpc>
              <a:spcBef>
                <a:spcPts val="0"/>
              </a:spcBef>
            </a:pPr>
            <a:r>
              <a:rPr lang="en-US" sz="3600" dirty="0">
                <a:latin typeface="Abadi" panose="020B0604020104020204" pitchFamily="34" charset="0"/>
              </a:rPr>
              <a:t>Dr Matthew Chico</a:t>
            </a:r>
            <a:endParaRPr lang="en-GB" sz="3600" dirty="0">
              <a:latin typeface="Abadi" panose="020B0604020104020204" pitchFamily="34" charset="0"/>
            </a:endParaRPr>
          </a:p>
        </p:txBody>
      </p:sp>
      <p:sp>
        <p:nvSpPr>
          <p:cNvPr id="2" name="TextBox 1">
            <a:extLst>
              <a:ext uri="{FF2B5EF4-FFF2-40B4-BE49-F238E27FC236}">
                <a16:creationId xmlns:a16="http://schemas.microsoft.com/office/drawing/2014/main" id="{41B8BF95-5B8A-DDB4-C691-5BCE9FEF516C}"/>
              </a:ext>
            </a:extLst>
          </p:cNvPr>
          <p:cNvSpPr txBox="1"/>
          <p:nvPr/>
        </p:nvSpPr>
        <p:spPr>
          <a:xfrm>
            <a:off x="1062666" y="1860259"/>
            <a:ext cx="5927414" cy="3785652"/>
          </a:xfrm>
          <a:prstGeom prst="rect">
            <a:avLst/>
          </a:prstGeom>
          <a:noFill/>
        </p:spPr>
        <p:txBody>
          <a:bodyPr wrap="square" rtlCol="0">
            <a:spAutoFit/>
          </a:bodyPr>
          <a:lstStyle/>
          <a:p>
            <a:r>
              <a:rPr lang="en-GB" sz="2400" b="1" dirty="0"/>
              <a:t>Background</a:t>
            </a:r>
          </a:p>
          <a:p>
            <a:r>
              <a:rPr lang="en-US" sz="2400" b="0" i="0" dirty="0">
                <a:solidFill>
                  <a:srgbClr val="000000"/>
                </a:solidFill>
                <a:effectLst/>
              </a:rPr>
              <a:t>Expert in design and conduct of impact evaluations and clinical trials aimed at improving maternal, reproductive, newborn and child health in low- and middle-income countries. Research focus is on expanding packages of care as supported by local epidemiology and operational capacity to address co-morbidities and reduce social inequities through the lifecycle. </a:t>
            </a:r>
            <a:endParaRPr lang="en-GB" sz="2400" dirty="0"/>
          </a:p>
        </p:txBody>
      </p:sp>
      <p:pic>
        <p:nvPicPr>
          <p:cNvPr id="7" name="Picture 6">
            <a:extLst>
              <a:ext uri="{FF2B5EF4-FFF2-40B4-BE49-F238E27FC236}">
                <a16:creationId xmlns:a16="http://schemas.microsoft.com/office/drawing/2014/main" id="{D2A384DA-4690-B2CD-BC0B-7A1BBB8D63DB}"/>
              </a:ext>
            </a:extLst>
          </p:cNvPr>
          <p:cNvPicPr>
            <a:picLocks noChangeAspect="1"/>
          </p:cNvPicPr>
          <p:nvPr/>
        </p:nvPicPr>
        <p:blipFill>
          <a:blip r:embed="rId2"/>
          <a:stretch>
            <a:fillRect/>
          </a:stretch>
        </p:blipFill>
        <p:spPr>
          <a:xfrm>
            <a:off x="9019513" y="1495595"/>
            <a:ext cx="1937291" cy="2520000"/>
          </a:xfrm>
          <a:prstGeom prst="rect">
            <a:avLst/>
          </a:prstGeom>
          <a:ln>
            <a:solidFill>
              <a:schemeClr val="tx1"/>
            </a:solidFill>
          </a:ln>
        </p:spPr>
      </p:pic>
      <p:sp>
        <p:nvSpPr>
          <p:cNvPr id="9" name="TextBox 8">
            <a:extLst>
              <a:ext uri="{FF2B5EF4-FFF2-40B4-BE49-F238E27FC236}">
                <a16:creationId xmlns:a16="http://schemas.microsoft.com/office/drawing/2014/main" id="{48914BA8-DBBF-9930-3B0D-B0CCC820B38E}"/>
              </a:ext>
            </a:extLst>
          </p:cNvPr>
          <p:cNvSpPr txBox="1"/>
          <p:nvPr/>
        </p:nvSpPr>
        <p:spPr>
          <a:xfrm>
            <a:off x="8209847" y="4155014"/>
            <a:ext cx="3576941" cy="369332"/>
          </a:xfrm>
          <a:prstGeom prst="rect">
            <a:avLst/>
          </a:prstGeom>
          <a:noFill/>
        </p:spPr>
        <p:txBody>
          <a:bodyPr wrap="none" rtlCol="0">
            <a:spAutoFit/>
          </a:bodyPr>
          <a:lstStyle/>
          <a:p>
            <a:r>
              <a:rPr lang="fi-FI" dirty="0"/>
              <a:t>Email: </a:t>
            </a:r>
            <a:r>
              <a:rPr lang="fi-FI" dirty="0">
                <a:hlinkClick r:id="rId3"/>
              </a:rPr>
              <a:t>matthew.chico@lshtm.ac.uk</a:t>
            </a:r>
            <a:r>
              <a:rPr lang="fi-FI" dirty="0"/>
              <a:t>  </a:t>
            </a:r>
            <a:endParaRPr lang="en-GB" dirty="0"/>
          </a:p>
        </p:txBody>
      </p:sp>
    </p:spTree>
    <p:extLst>
      <p:ext uri="{BB962C8B-B14F-4D97-AF65-F5344CB8AC3E}">
        <p14:creationId xmlns:p14="http://schemas.microsoft.com/office/powerpoint/2010/main" val="41048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F563DF6-EE0D-ED4A-03F0-1186D66C1D88}"/>
              </a:ext>
            </a:extLst>
          </p:cNvPr>
          <p:cNvGrpSpPr/>
          <p:nvPr/>
        </p:nvGrpSpPr>
        <p:grpSpPr>
          <a:xfrm>
            <a:off x="972931" y="28281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2" name="TextBox 1">
            <a:extLst>
              <a:ext uri="{FF2B5EF4-FFF2-40B4-BE49-F238E27FC236}">
                <a16:creationId xmlns:a16="http://schemas.microsoft.com/office/drawing/2014/main" id="{F590A2CC-08D2-4F6D-A401-DD108FD0335F}"/>
              </a:ext>
            </a:extLst>
          </p:cNvPr>
          <p:cNvSpPr txBox="1"/>
          <p:nvPr/>
        </p:nvSpPr>
        <p:spPr>
          <a:xfrm>
            <a:off x="1052155" y="2438328"/>
            <a:ext cx="10601365" cy="3416320"/>
          </a:xfrm>
          <a:prstGeom prst="rect">
            <a:avLst/>
          </a:prstGeom>
          <a:noFill/>
        </p:spPr>
        <p:txBody>
          <a:bodyPr wrap="square" rtlCol="0">
            <a:spAutoFit/>
          </a:bodyPr>
          <a:lstStyle/>
          <a:p>
            <a:r>
              <a:rPr lang="en-GB" sz="2400" b="1" dirty="0"/>
              <a:t>Research context</a:t>
            </a:r>
          </a:p>
          <a:p>
            <a:endParaRPr lang="en-GB" sz="2400" b="1" dirty="0"/>
          </a:p>
          <a:p>
            <a:pPr marL="342900" indent="-342900" algn="l">
              <a:buFont typeface="Arial" panose="020B0604020202020204" pitchFamily="34" charset="0"/>
              <a:buChar char="•"/>
            </a:pPr>
            <a:r>
              <a:rPr lang="en-US" sz="2400" b="0" i="0" u="none" strike="noStrike" baseline="0" dirty="0">
                <a:solidFill>
                  <a:srgbClr val="404040"/>
                </a:solidFill>
                <a:latin typeface="DejaVuSans"/>
              </a:rPr>
              <a:t>The successful MRC LID applicant will join a multidisciplinary team involved in understanding the underlying mechanisms that contribute to adverse pregnancy outcomes and interventions that may help to overcome them.</a:t>
            </a:r>
          </a:p>
          <a:p>
            <a:pPr marL="342900" indent="-342900" algn="l">
              <a:buFont typeface="Arial" panose="020B0604020202020204" pitchFamily="34" charset="0"/>
              <a:buChar char="•"/>
            </a:pPr>
            <a:endParaRPr lang="en-US" sz="2400" b="0" i="0" u="none" strike="noStrike" baseline="0" dirty="0">
              <a:solidFill>
                <a:srgbClr val="404040"/>
              </a:solidFill>
              <a:latin typeface="DejaVuSans"/>
            </a:endParaRPr>
          </a:p>
          <a:p>
            <a:pPr marL="342900" indent="-342900" algn="l">
              <a:buFont typeface="Arial" panose="020B0604020202020204" pitchFamily="34" charset="0"/>
              <a:buChar char="•"/>
            </a:pPr>
            <a:r>
              <a:rPr lang="en-US" sz="2400" dirty="0">
                <a:solidFill>
                  <a:srgbClr val="404040"/>
                </a:solidFill>
                <a:latin typeface="DejaVuSans"/>
              </a:rPr>
              <a:t>Doctoral training will involve the use of </a:t>
            </a:r>
            <a:r>
              <a:rPr lang="en-US" sz="2400" b="0" i="0" u="none" strike="noStrike" baseline="0" dirty="0">
                <a:solidFill>
                  <a:srgbClr val="404040"/>
                </a:solidFill>
                <a:latin typeface="DejaVuSans"/>
              </a:rPr>
              <a:t>clinical </a:t>
            </a:r>
            <a:r>
              <a:rPr lang="en-US" sz="2400" dirty="0">
                <a:solidFill>
                  <a:srgbClr val="404040"/>
                </a:solidFill>
                <a:latin typeface="DejaVuSans"/>
              </a:rPr>
              <a:t>data and biological samples already collected from two large randomised controlled trials (RCTs) recently completed in East and Southern Africa.</a:t>
            </a:r>
          </a:p>
        </p:txBody>
      </p:sp>
    </p:spTree>
    <p:extLst>
      <p:ext uri="{BB962C8B-B14F-4D97-AF65-F5344CB8AC3E}">
        <p14:creationId xmlns:p14="http://schemas.microsoft.com/office/powerpoint/2010/main" val="686511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F563DF6-EE0D-ED4A-03F0-1186D66C1D88}"/>
              </a:ext>
            </a:extLst>
          </p:cNvPr>
          <p:cNvGrpSpPr/>
          <p:nvPr/>
        </p:nvGrpSpPr>
        <p:grpSpPr>
          <a:xfrm>
            <a:off x="972931" y="28281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2" name="TextBox 1">
            <a:extLst>
              <a:ext uri="{FF2B5EF4-FFF2-40B4-BE49-F238E27FC236}">
                <a16:creationId xmlns:a16="http://schemas.microsoft.com/office/drawing/2014/main" id="{F590A2CC-08D2-4F6D-A401-DD108FD0335F}"/>
              </a:ext>
            </a:extLst>
          </p:cNvPr>
          <p:cNvSpPr txBox="1"/>
          <p:nvPr/>
        </p:nvSpPr>
        <p:spPr>
          <a:xfrm>
            <a:off x="1052155" y="2438328"/>
            <a:ext cx="10601365" cy="4062651"/>
          </a:xfrm>
          <a:prstGeom prst="rect">
            <a:avLst/>
          </a:prstGeom>
          <a:noFill/>
        </p:spPr>
        <p:txBody>
          <a:bodyPr wrap="square" rtlCol="0">
            <a:spAutoFit/>
          </a:bodyPr>
          <a:lstStyle/>
          <a:p>
            <a:r>
              <a:rPr lang="en-GB" sz="2400" b="1" dirty="0"/>
              <a:t>Research context</a:t>
            </a:r>
          </a:p>
          <a:p>
            <a:endParaRPr lang="en-US" sz="2400" dirty="0">
              <a:solidFill>
                <a:srgbClr val="404040"/>
              </a:solidFill>
              <a:latin typeface="DejaVuSans"/>
            </a:endParaRPr>
          </a:p>
          <a:p>
            <a:r>
              <a:rPr lang="en-US" sz="2400" dirty="0">
                <a:solidFill>
                  <a:srgbClr val="404040"/>
                </a:solidFill>
                <a:latin typeface="DejaVuSans"/>
              </a:rPr>
              <a:t>More information about these trials can be found on ClinicalTrials.gov</a:t>
            </a:r>
          </a:p>
          <a:p>
            <a:endParaRPr lang="en-US" sz="2400" dirty="0">
              <a:solidFill>
                <a:srgbClr val="404040"/>
              </a:solidFill>
              <a:latin typeface="DejaVuSans"/>
            </a:endParaRPr>
          </a:p>
          <a:p>
            <a:pPr marL="285750" indent="-285750" algn="l">
              <a:buFont typeface="Arial" panose="020B0604020202020204" pitchFamily="34" charset="0"/>
              <a:buChar char="•"/>
            </a:pPr>
            <a:r>
              <a:rPr lang="en-GB" sz="2400" b="1" i="0" u="none" strike="noStrike" baseline="0" dirty="0">
                <a:solidFill>
                  <a:srgbClr val="404040"/>
                </a:solidFill>
                <a:latin typeface="DejaVuSans"/>
              </a:rPr>
              <a:t>IMPROVE trial</a:t>
            </a:r>
            <a:r>
              <a:rPr lang="en-GB" sz="2400" b="0" i="0" u="none" strike="noStrike" baseline="0" dirty="0">
                <a:solidFill>
                  <a:srgbClr val="404040"/>
                </a:solidFill>
                <a:latin typeface="DejaVuSans"/>
              </a:rPr>
              <a:t>: Kenya, Tanzania, and Malawi (N=4,680) </a:t>
            </a:r>
            <a:r>
              <a:rPr lang="en-GB" sz="2400" b="0" i="0" u="none" strike="noStrike" baseline="0" dirty="0">
                <a:solidFill>
                  <a:srgbClr val="404040"/>
                </a:solidFill>
                <a:latin typeface="DejaVuSans"/>
                <a:hlinkClick r:id="rId4"/>
              </a:rPr>
              <a:t>https://clinicaltrials.gov/study/NCT03208179</a:t>
            </a:r>
            <a:endParaRPr lang="en-GB" sz="2400" b="0" i="0" u="none" strike="noStrike" baseline="0" dirty="0">
              <a:solidFill>
                <a:srgbClr val="404040"/>
              </a:solidFill>
              <a:latin typeface="DejaVuSans"/>
            </a:endParaRPr>
          </a:p>
          <a:p>
            <a:pPr marL="285750" indent="-285750" algn="l">
              <a:buFont typeface="Arial" panose="020B0604020202020204" pitchFamily="34" charset="0"/>
              <a:buChar char="•"/>
            </a:pPr>
            <a:r>
              <a:rPr lang="en-GB" sz="2400" b="1" i="0" u="none" strike="noStrike" baseline="0" dirty="0">
                <a:solidFill>
                  <a:srgbClr val="404040"/>
                </a:solidFill>
                <a:latin typeface="DejaVuSans"/>
              </a:rPr>
              <a:t>ASPIRE trial</a:t>
            </a:r>
            <a:r>
              <a:rPr lang="en-GB" sz="2400" b="0" i="0" u="none" strike="noStrike" baseline="0" dirty="0">
                <a:solidFill>
                  <a:srgbClr val="404040"/>
                </a:solidFill>
                <a:latin typeface="DejaVuSans"/>
              </a:rPr>
              <a:t>: Zambia (N=5,436) </a:t>
            </a:r>
          </a:p>
          <a:p>
            <a:pPr marL="263525" algn="l"/>
            <a:r>
              <a:rPr lang="en-GB" sz="2400" b="0" i="0" u="none" strike="noStrike" baseline="0" dirty="0">
                <a:solidFill>
                  <a:srgbClr val="404040"/>
                </a:solidFill>
                <a:latin typeface="DejaVuSans"/>
                <a:hlinkClick r:id="rId5"/>
              </a:rPr>
              <a:t>https://clinicaltrials.gov/study/NCT04189744</a:t>
            </a:r>
            <a:r>
              <a:rPr lang="en-GB" sz="2400" b="0" i="0" u="none" strike="noStrike" baseline="0" dirty="0">
                <a:solidFill>
                  <a:srgbClr val="404040"/>
                </a:solidFill>
                <a:latin typeface="DejaVuSans"/>
              </a:rPr>
              <a:t> </a:t>
            </a:r>
          </a:p>
          <a:p>
            <a:pPr algn="l"/>
            <a:endParaRPr lang="en-GB" dirty="0">
              <a:solidFill>
                <a:srgbClr val="404040"/>
              </a:solidFill>
              <a:latin typeface="DejaVuSans"/>
            </a:endParaRPr>
          </a:p>
          <a:p>
            <a:pPr algn="l"/>
            <a:r>
              <a:rPr lang="en-US" sz="2400" b="0" i="0" u="none" strike="noStrike" baseline="0" dirty="0">
                <a:solidFill>
                  <a:srgbClr val="404040"/>
                </a:solidFill>
                <a:latin typeface="DejaVuSans"/>
              </a:rPr>
              <a:t>These RCTs involved the monthly administration of intermittent preventive treatment in pregnancy (IPTp) during the second and third trimesters.</a:t>
            </a:r>
          </a:p>
        </p:txBody>
      </p:sp>
    </p:spTree>
    <p:extLst>
      <p:ext uri="{BB962C8B-B14F-4D97-AF65-F5344CB8AC3E}">
        <p14:creationId xmlns:p14="http://schemas.microsoft.com/office/powerpoint/2010/main" val="130284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F563DF6-EE0D-ED4A-03F0-1186D66C1D88}"/>
              </a:ext>
            </a:extLst>
          </p:cNvPr>
          <p:cNvGrpSpPr/>
          <p:nvPr/>
        </p:nvGrpSpPr>
        <p:grpSpPr>
          <a:xfrm>
            <a:off x="972931" y="28281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2" name="TextBox 1">
            <a:extLst>
              <a:ext uri="{FF2B5EF4-FFF2-40B4-BE49-F238E27FC236}">
                <a16:creationId xmlns:a16="http://schemas.microsoft.com/office/drawing/2014/main" id="{F590A2CC-08D2-4F6D-A401-DD108FD0335F}"/>
              </a:ext>
            </a:extLst>
          </p:cNvPr>
          <p:cNvSpPr txBox="1"/>
          <p:nvPr/>
        </p:nvSpPr>
        <p:spPr>
          <a:xfrm>
            <a:off x="1052155" y="2438328"/>
            <a:ext cx="10601365" cy="2677656"/>
          </a:xfrm>
          <a:prstGeom prst="rect">
            <a:avLst/>
          </a:prstGeom>
          <a:noFill/>
        </p:spPr>
        <p:txBody>
          <a:bodyPr wrap="square" rtlCol="0">
            <a:spAutoFit/>
          </a:bodyPr>
          <a:lstStyle/>
          <a:p>
            <a:r>
              <a:rPr lang="en-GB" sz="2400" b="1" dirty="0"/>
              <a:t>Research context</a:t>
            </a:r>
          </a:p>
          <a:p>
            <a:endParaRPr lang="en-US" sz="2400" dirty="0">
              <a:solidFill>
                <a:srgbClr val="404040"/>
              </a:solidFill>
              <a:latin typeface="DejaVuSans"/>
            </a:endParaRPr>
          </a:p>
          <a:p>
            <a:pPr algn="l"/>
            <a:r>
              <a:rPr lang="en-US" sz="2400" b="0" i="0" u="none" strike="noStrike" baseline="0" dirty="0">
                <a:solidFill>
                  <a:srgbClr val="404040"/>
                </a:solidFill>
                <a:latin typeface="DejaVuSans"/>
              </a:rPr>
              <a:t>IMPROVE and ASPIRE </a:t>
            </a:r>
            <a:r>
              <a:rPr lang="en-US" sz="2400" dirty="0">
                <a:solidFill>
                  <a:srgbClr val="404040"/>
                </a:solidFill>
                <a:latin typeface="DejaVuSans"/>
              </a:rPr>
              <a:t>compared </a:t>
            </a:r>
            <a:r>
              <a:rPr lang="en-US" sz="2400" b="0" i="0" u="none" strike="noStrike" baseline="0" dirty="0">
                <a:solidFill>
                  <a:srgbClr val="404040"/>
                </a:solidFill>
                <a:latin typeface="DejaVuSans"/>
              </a:rPr>
              <a:t>the standard of care IPTp recommended by the World Health Organization (WHO) with sulfadoxine–</a:t>
            </a:r>
            <a:r>
              <a:rPr lang="en-GB" sz="2400" b="0" i="0" u="none" strike="noStrike" baseline="0" dirty="0">
                <a:solidFill>
                  <a:srgbClr val="404040"/>
                </a:solidFill>
                <a:latin typeface="DejaVuSans"/>
              </a:rPr>
              <a:t>pyrimethamine (SP) against alternative regimens chosen for </a:t>
            </a:r>
            <a:r>
              <a:rPr lang="en-US" sz="2400" b="0" i="0" u="none" strike="noStrike" baseline="0" dirty="0">
                <a:solidFill>
                  <a:srgbClr val="404040"/>
                </a:solidFill>
                <a:latin typeface="DejaVuSans"/>
              </a:rPr>
              <a:t>their potential to provide superior protection against malaria and curable sexually transmitted and reproductive </a:t>
            </a:r>
            <a:r>
              <a:rPr lang="en-GB" sz="2400" b="0" i="0" u="none" strike="noStrike" baseline="0" dirty="0">
                <a:solidFill>
                  <a:srgbClr val="404040"/>
                </a:solidFill>
                <a:latin typeface="DejaVuSans"/>
              </a:rPr>
              <a:t>tract infections (STIs/RTIs) in pregnancy.</a:t>
            </a:r>
            <a:endParaRPr lang="en-US" sz="2400" b="0" i="0" u="none" strike="noStrike" baseline="0" dirty="0">
              <a:solidFill>
                <a:srgbClr val="404040"/>
              </a:solidFill>
              <a:latin typeface="DejaVuSans"/>
            </a:endParaRPr>
          </a:p>
        </p:txBody>
      </p:sp>
    </p:spTree>
    <p:extLst>
      <p:ext uri="{BB962C8B-B14F-4D97-AF65-F5344CB8AC3E}">
        <p14:creationId xmlns:p14="http://schemas.microsoft.com/office/powerpoint/2010/main" val="1963291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F563DF6-EE0D-ED4A-03F0-1186D66C1D88}"/>
              </a:ext>
            </a:extLst>
          </p:cNvPr>
          <p:cNvGrpSpPr/>
          <p:nvPr/>
        </p:nvGrpSpPr>
        <p:grpSpPr>
          <a:xfrm>
            <a:off x="972931" y="28281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2" name="TextBox 1">
            <a:extLst>
              <a:ext uri="{FF2B5EF4-FFF2-40B4-BE49-F238E27FC236}">
                <a16:creationId xmlns:a16="http://schemas.microsoft.com/office/drawing/2014/main" id="{F590A2CC-08D2-4F6D-A401-DD108FD0335F}"/>
              </a:ext>
            </a:extLst>
          </p:cNvPr>
          <p:cNvSpPr txBox="1"/>
          <p:nvPr/>
        </p:nvSpPr>
        <p:spPr>
          <a:xfrm>
            <a:off x="1052155" y="2438328"/>
            <a:ext cx="10601365" cy="4154984"/>
          </a:xfrm>
          <a:prstGeom prst="rect">
            <a:avLst/>
          </a:prstGeom>
          <a:noFill/>
        </p:spPr>
        <p:txBody>
          <a:bodyPr wrap="square" rtlCol="0">
            <a:spAutoFit/>
          </a:bodyPr>
          <a:lstStyle/>
          <a:p>
            <a:r>
              <a:rPr lang="en-GB" sz="2400" b="1" dirty="0"/>
              <a:t>Research context</a:t>
            </a:r>
          </a:p>
          <a:p>
            <a:endParaRPr lang="en-US" sz="2400" dirty="0">
              <a:solidFill>
                <a:srgbClr val="404040"/>
              </a:solidFill>
              <a:latin typeface="DejaVuSans"/>
            </a:endParaRPr>
          </a:p>
          <a:p>
            <a:r>
              <a:rPr lang="en-US" sz="2400" b="0" i="0" u="none" strike="noStrike" baseline="0" dirty="0">
                <a:solidFill>
                  <a:srgbClr val="404040"/>
                </a:solidFill>
                <a:latin typeface="DejaVuSans"/>
              </a:rPr>
              <a:t>At this juncture, we have clinical data (antenatal </a:t>
            </a:r>
            <a:r>
              <a:rPr lang="en-US" sz="2400" dirty="0">
                <a:solidFill>
                  <a:srgbClr val="404040"/>
                </a:solidFill>
                <a:latin typeface="DejaVuSans"/>
              </a:rPr>
              <a:t>care provided during pregnancy and </a:t>
            </a:r>
            <a:r>
              <a:rPr lang="en-US" sz="2400" b="0" i="0" u="none" strike="noStrike" baseline="0" dirty="0">
                <a:solidFill>
                  <a:srgbClr val="404040"/>
                </a:solidFill>
                <a:latin typeface="DejaVuSans"/>
              </a:rPr>
              <a:t>pregnancy outcomes) and samples bio-banked to investigate the vaginal and intestinal microbiomes of participants.  This will involve case-control studies of normal versus adverse pregnancy outcomes.</a:t>
            </a:r>
          </a:p>
          <a:p>
            <a:endParaRPr lang="en-US" sz="2400" dirty="0">
              <a:solidFill>
                <a:srgbClr val="404040"/>
              </a:solidFill>
              <a:latin typeface="DejaVuSans"/>
            </a:endParaRPr>
          </a:p>
          <a:p>
            <a:pPr algn="l"/>
            <a:r>
              <a:rPr lang="en-US" sz="2400" b="0" i="0" u="none" strike="noStrike" baseline="0" dirty="0">
                <a:solidFill>
                  <a:srgbClr val="404040"/>
                </a:solidFill>
                <a:latin typeface="DejaVuSans"/>
              </a:rPr>
              <a:t>This research will inform current IPTp policy and the future research agenda that stand to impact over 50 million pregnant women at risk of malaria and/or curable STIs/RTIs </a:t>
            </a:r>
            <a:r>
              <a:rPr lang="en-GB" sz="2400" b="0" i="0" u="none" strike="noStrike" baseline="0" dirty="0">
                <a:solidFill>
                  <a:srgbClr val="404040"/>
                </a:solidFill>
                <a:latin typeface="DejaVuSans"/>
              </a:rPr>
              <a:t>in sub-Saharan Africa.</a:t>
            </a:r>
            <a:endParaRPr lang="en-GB" sz="2400" dirty="0"/>
          </a:p>
          <a:p>
            <a:endParaRPr lang="en-US" sz="2400" b="0" i="0" u="none" strike="noStrike" baseline="0" dirty="0">
              <a:solidFill>
                <a:srgbClr val="404040"/>
              </a:solidFill>
              <a:latin typeface="DejaVuSans"/>
            </a:endParaRPr>
          </a:p>
        </p:txBody>
      </p:sp>
    </p:spTree>
    <p:extLst>
      <p:ext uri="{BB962C8B-B14F-4D97-AF65-F5344CB8AC3E}">
        <p14:creationId xmlns:p14="http://schemas.microsoft.com/office/powerpoint/2010/main" val="623332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F563DF6-EE0D-ED4A-03F0-1186D66C1D88}"/>
              </a:ext>
            </a:extLst>
          </p:cNvPr>
          <p:cNvGrpSpPr/>
          <p:nvPr/>
        </p:nvGrpSpPr>
        <p:grpSpPr>
          <a:xfrm>
            <a:off x="972931" y="282813"/>
            <a:ext cx="10077016" cy="1759348"/>
            <a:chOff x="332851" y="282813"/>
            <a:chExt cx="10077016" cy="1759348"/>
          </a:xfrm>
        </p:grpSpPr>
        <p:pic>
          <p:nvPicPr>
            <p:cNvPr id="9" name="Picture 8">
              <a:extLst>
                <a:ext uri="{FF2B5EF4-FFF2-40B4-BE49-F238E27FC236}">
                  <a16:creationId xmlns:a16="http://schemas.microsoft.com/office/drawing/2014/main" id="{06A68CA9-88A9-F48B-E426-9C991BC9BB02}"/>
                </a:ext>
              </a:extLst>
            </p:cNvPr>
            <p:cNvPicPr>
              <a:picLocks noChangeAspect="1"/>
            </p:cNvPicPr>
            <p:nvPr/>
          </p:nvPicPr>
          <p:blipFill>
            <a:blip r:embed="rId2"/>
            <a:stretch>
              <a:fillRect/>
            </a:stretch>
          </p:blipFill>
          <p:spPr>
            <a:xfrm>
              <a:off x="332851" y="282813"/>
              <a:ext cx="6561333" cy="1759348"/>
            </a:xfrm>
            <a:prstGeom prst="rect">
              <a:avLst/>
            </a:prstGeom>
          </p:spPr>
        </p:pic>
        <p:pic>
          <p:nvPicPr>
            <p:cNvPr id="11" name="Picture 10">
              <a:extLst>
                <a:ext uri="{FF2B5EF4-FFF2-40B4-BE49-F238E27FC236}">
                  <a16:creationId xmlns:a16="http://schemas.microsoft.com/office/drawing/2014/main" id="{2261CA24-4744-B1F5-6C26-935247BBA46D}"/>
                </a:ext>
              </a:extLst>
            </p:cNvPr>
            <p:cNvPicPr>
              <a:picLocks noChangeAspect="1"/>
            </p:cNvPicPr>
            <p:nvPr/>
          </p:nvPicPr>
          <p:blipFill>
            <a:blip r:embed="rId3"/>
            <a:stretch>
              <a:fillRect/>
            </a:stretch>
          </p:blipFill>
          <p:spPr>
            <a:xfrm>
              <a:off x="7152317" y="632380"/>
              <a:ext cx="3257550" cy="1009650"/>
            </a:xfrm>
            <a:prstGeom prst="rect">
              <a:avLst/>
            </a:prstGeom>
          </p:spPr>
        </p:pic>
      </p:grpSp>
      <p:sp>
        <p:nvSpPr>
          <p:cNvPr id="2" name="TextBox 1">
            <a:extLst>
              <a:ext uri="{FF2B5EF4-FFF2-40B4-BE49-F238E27FC236}">
                <a16:creationId xmlns:a16="http://schemas.microsoft.com/office/drawing/2014/main" id="{F590A2CC-08D2-4F6D-A401-DD108FD0335F}"/>
              </a:ext>
            </a:extLst>
          </p:cNvPr>
          <p:cNvSpPr txBox="1"/>
          <p:nvPr/>
        </p:nvSpPr>
        <p:spPr>
          <a:xfrm>
            <a:off x="1072475" y="2224968"/>
            <a:ext cx="10601365" cy="4154984"/>
          </a:xfrm>
          <a:prstGeom prst="rect">
            <a:avLst/>
          </a:prstGeom>
          <a:noFill/>
        </p:spPr>
        <p:txBody>
          <a:bodyPr wrap="square" rtlCol="0">
            <a:spAutoFit/>
          </a:bodyPr>
          <a:lstStyle/>
          <a:p>
            <a:r>
              <a:rPr lang="en-GB" sz="2400" b="1" dirty="0"/>
              <a:t>Research Partners</a:t>
            </a:r>
          </a:p>
          <a:p>
            <a:endParaRPr lang="en-US" sz="2400" dirty="0">
              <a:solidFill>
                <a:srgbClr val="404040"/>
              </a:solidFill>
              <a:latin typeface="DejaVuSans"/>
            </a:endParaRPr>
          </a:p>
          <a:p>
            <a:r>
              <a:rPr lang="en-US" sz="2400" b="0" i="0" u="none" strike="noStrike" baseline="0" dirty="0">
                <a:solidFill>
                  <a:srgbClr val="404040"/>
                </a:solidFill>
                <a:latin typeface="DejaVuSans"/>
              </a:rPr>
              <a:t>In addition to being supported by SGUL and LSHTM, the successful MRC LID applicant will also work closely with and as needed in the facilities of UK partners who have been involved in the IMPROVE and ASPIRE trials, expanding his/her professional network.  </a:t>
            </a:r>
          </a:p>
          <a:p>
            <a:endParaRPr lang="en-US" sz="2400" dirty="0">
              <a:solidFill>
                <a:srgbClr val="404040"/>
              </a:solidFill>
              <a:latin typeface="DejaVuSans"/>
            </a:endParaRPr>
          </a:p>
          <a:p>
            <a:pPr marL="342900" indent="-342900">
              <a:buFont typeface="Arial" panose="020B0604020202020204" pitchFamily="34" charset="0"/>
              <a:buChar char="•"/>
            </a:pPr>
            <a:r>
              <a:rPr lang="en-US" sz="2400" b="0" i="0" u="none" strike="noStrike" baseline="0" dirty="0">
                <a:solidFill>
                  <a:srgbClr val="404040"/>
                </a:solidFill>
                <a:latin typeface="DejaVuSans"/>
              </a:rPr>
              <a:t>UK partners to include University College London, Imperial College London</a:t>
            </a:r>
            <a:r>
              <a:rPr lang="en-US" sz="2400" dirty="0">
                <a:solidFill>
                  <a:srgbClr val="404040"/>
                </a:solidFill>
                <a:latin typeface="DejaVuSans"/>
              </a:rPr>
              <a:t> </a:t>
            </a:r>
            <a:r>
              <a:rPr lang="en-US" sz="2400" b="0" i="0" u="none" strike="noStrike" baseline="0" dirty="0">
                <a:solidFill>
                  <a:srgbClr val="404040"/>
                </a:solidFill>
                <a:latin typeface="DejaVuSans"/>
              </a:rPr>
              <a:t>and  Liverpool School of Tropical Medicine</a:t>
            </a:r>
          </a:p>
          <a:p>
            <a:pPr marL="342900" indent="-342900">
              <a:buFont typeface="Arial" panose="020B0604020202020204" pitchFamily="34" charset="0"/>
              <a:buChar char="•"/>
            </a:pPr>
            <a:r>
              <a:rPr lang="en-US" sz="2400" dirty="0">
                <a:solidFill>
                  <a:srgbClr val="404040"/>
                </a:solidFill>
                <a:latin typeface="DejaVuSans"/>
              </a:rPr>
              <a:t>African partners include National Institute of Medical Research (Tanzania) and the Tropical Disease Research Centre (Zambia)</a:t>
            </a:r>
          </a:p>
        </p:txBody>
      </p:sp>
    </p:spTree>
    <p:extLst>
      <p:ext uri="{BB962C8B-B14F-4D97-AF65-F5344CB8AC3E}">
        <p14:creationId xmlns:p14="http://schemas.microsoft.com/office/powerpoint/2010/main" val="3043682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Abadi</vt:lpstr>
      <vt:lpstr>Arial</vt:lpstr>
      <vt:lpstr>Calibri</vt:lpstr>
      <vt:lpstr>Calibri Light</vt:lpstr>
      <vt:lpstr>DejaVuSans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Chico</dc:creator>
  <cp:lastModifiedBy>Lara Crawford</cp:lastModifiedBy>
  <cp:revision>5</cp:revision>
  <dcterms:created xsi:type="dcterms:W3CDTF">2023-11-26T11:40:16Z</dcterms:created>
  <dcterms:modified xsi:type="dcterms:W3CDTF">2023-11-27T14:58:41Z</dcterms:modified>
</cp:coreProperties>
</file>